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2" r:id="rId2"/>
    <p:sldId id="283" r:id="rId3"/>
    <p:sldId id="284" r:id="rId4"/>
    <p:sldId id="275" r:id="rId5"/>
    <p:sldId id="276" r:id="rId6"/>
    <p:sldId id="278" r:id="rId7"/>
    <p:sldId id="256" r:id="rId8"/>
    <p:sldId id="257" r:id="rId9"/>
    <p:sldId id="258" r:id="rId10"/>
    <p:sldId id="260" r:id="rId11"/>
    <p:sldId id="261" r:id="rId12"/>
    <p:sldId id="259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2" r:id="rId21"/>
    <p:sldId id="273" r:id="rId22"/>
    <p:sldId id="271" r:id="rId23"/>
    <p:sldId id="270" r:id="rId24"/>
    <p:sldId id="274" r:id="rId25"/>
    <p:sldId id="279" r:id="rId26"/>
    <p:sldId id="280" r:id="rId27"/>
    <p:sldId id="281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2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0C671-C350-4C42-AB00-D2F4B7FA4060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1C58C-DF75-0E40-9ABD-259B8C93F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7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one: What is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days after germination Terry Shafer Terry’s lawn care service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1C58C-DF75-0E40-9ABD-259B8C93FC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4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soil?</a:t>
            </a:r>
          </a:p>
          <a:p>
            <a:r>
              <a:rPr lang="en-US" dirty="0" smtClean="0"/>
              <a:t>Components of soil</a:t>
            </a:r>
          </a:p>
          <a:p>
            <a:r>
              <a:rPr lang="en-US" dirty="0" smtClean="0"/>
              <a:t>Soil is home to biology</a:t>
            </a:r>
          </a:p>
          <a:p>
            <a:r>
              <a:rPr lang="en-US" dirty="0" smtClean="0"/>
              <a:t>Q&amp;A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A69D0-6717-F645-AE8D-7A576438B1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7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1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</a:t>
            </a:r>
            <a:r>
              <a:rPr lang="en-US" baseline="0" dirty="0" smtClean="0"/>
              <a:t> components list beside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 Michaud Fox Ridge GC in Maine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Growin</a:t>
            </a:r>
            <a:r>
              <a:rPr lang="en-US" dirty="0" smtClean="0"/>
              <a:t> Green Tommy </a:t>
            </a:r>
            <a:r>
              <a:rPr lang="en-US" dirty="0" err="1" smtClean="0"/>
              <a:t>Cowett</a:t>
            </a:r>
            <a:r>
              <a:rPr lang="en-US" baseline="0" dirty="0" smtClean="0"/>
              <a:t> North Carolina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1C58C-DF75-0E40-9ABD-259B8C93FC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Aspentuck</a:t>
            </a:r>
            <a:r>
              <a:rPr lang="en-US" dirty="0" smtClean="0"/>
              <a:t> GC applying</a:t>
            </a:r>
            <a:r>
              <a:rPr lang="en-US" baseline="0" dirty="0" smtClean="0"/>
              <a:t> HGX Golf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1C58C-DF75-0E40-9ABD-259B8C93FC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MYCORRHIZAE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1C58C-DF75-0E40-9ABD-259B8C93FC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15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Manada</a:t>
            </a:r>
            <a:r>
              <a:rPr lang="en-US" dirty="0" smtClean="0"/>
              <a:t> </a:t>
            </a:r>
            <a:r>
              <a:rPr lang="en-US" dirty="0" err="1" smtClean="0"/>
              <a:t>gc</a:t>
            </a:r>
            <a:r>
              <a:rPr lang="en-US" dirty="0" smtClean="0"/>
              <a:t> Harrisburg</a:t>
            </a:r>
            <a:r>
              <a:rPr lang="en-US" baseline="0" dirty="0" smtClean="0"/>
              <a:t> 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1C58C-DF75-0E40-9ABD-259B8C93FC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6505104"/>
            <a:ext cx="9144001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504517"/>
          </a:xfrm>
        </p:spPr>
        <p:txBody>
          <a:bodyPr>
            <a:norm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dirty="0" smtClean="0"/>
              <a:t>Click the icon to add an image as your background. Make sure to use a high-quality photo.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8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2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6946-987E-794F-A485-812B42D5745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46A9-FC25-DE42-9226-C3990BEED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6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gif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" y="-5739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3925" y="794902"/>
            <a:ext cx="3158001" cy="3208614"/>
          </a:xfrm>
          <a:prstGeom prst="ellipse">
            <a:avLst/>
          </a:prstGeom>
          <a:solidFill>
            <a:srgbClr val="000000">
              <a:alpha val="2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72296" y="2360419"/>
            <a:ext cx="3279394" cy="1362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 err="1" smtClean="0">
                <a:solidFill>
                  <a:srgbClr val="FFFFFF"/>
                </a:solidFill>
                <a:latin typeface="Arial"/>
                <a:cs typeface="Arial"/>
              </a:rPr>
              <a:t>Holganix</a:t>
            </a:r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 GROWS Healthier </a:t>
            </a:r>
            <a:r>
              <a:rPr lang="en-US" sz="2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2500" dirty="0" smtClean="0">
                <a:solidFill>
                  <a:srgbClr val="FFFFFF"/>
                </a:solidFill>
                <a:latin typeface="Arial"/>
                <a:cs typeface="Arial"/>
              </a:rPr>
              <a:t>urf</a:t>
            </a:r>
            <a:endParaRPr lang="en-US" sz="2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1372" y="635029"/>
            <a:ext cx="3370809" cy="3454781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80509" y="-57390"/>
            <a:ext cx="0" cy="692419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69136" y="4089810"/>
            <a:ext cx="0" cy="2415294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2812" y="1514214"/>
            <a:ext cx="2542735" cy="8163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i="1" dirty="0" smtClean="0">
                <a:solidFill>
                  <a:srgbClr val="FFFFFF"/>
                </a:solidFill>
                <a:latin typeface="Baskerville"/>
                <a:cs typeface="Baskerville"/>
              </a:rPr>
              <a:t>7 Ways</a:t>
            </a:r>
            <a:endParaRPr lang="en-US" sz="4400" b="0" i="1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" y="0"/>
            <a:ext cx="91195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6194" y="4721529"/>
            <a:ext cx="9466084" cy="86892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234" y="4874870"/>
            <a:ext cx="8844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What are the benefits of a strong web-like root system?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0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134" y="1834889"/>
            <a:ext cx="3289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How does </a:t>
            </a:r>
            <a:r>
              <a:rPr lang="en-US" sz="3000" dirty="0" err="1" smtClean="0">
                <a:solidFill>
                  <a:schemeClr val="bg1"/>
                </a:solidFill>
              </a:rPr>
              <a:t>Holganix</a:t>
            </a:r>
            <a:r>
              <a:rPr lang="en-US" sz="3000" dirty="0" smtClean="0">
                <a:solidFill>
                  <a:schemeClr val="bg1"/>
                </a:solidFill>
              </a:rPr>
              <a:t> affect root growth?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134" y="3179914"/>
            <a:ext cx="2900048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Endo and </a:t>
            </a:r>
            <a:r>
              <a:rPr lang="en-US" dirty="0" err="1" smtClean="0">
                <a:solidFill>
                  <a:srgbClr val="FFFFFF"/>
                </a:solidFill>
              </a:rPr>
              <a:t>Ecto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Mycorrhizae</a:t>
            </a:r>
            <a:r>
              <a:rPr lang="en-US" dirty="0" smtClean="0">
                <a:solidFill>
                  <a:srgbClr val="FFFFFF"/>
                </a:solidFill>
              </a:rPr>
              <a:t> Fungi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Trichoderma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Humic</a:t>
            </a:r>
            <a:r>
              <a:rPr lang="en-US" dirty="0" smtClean="0">
                <a:solidFill>
                  <a:srgbClr val="FFFFFF"/>
                </a:solidFill>
              </a:rPr>
              <a:t> and </a:t>
            </a:r>
            <a:r>
              <a:rPr lang="en-US" dirty="0" err="1" smtClean="0">
                <a:solidFill>
                  <a:srgbClr val="FFFFFF"/>
                </a:solidFill>
              </a:rPr>
              <a:t>fulvic</a:t>
            </a:r>
            <a:r>
              <a:rPr lang="en-US" dirty="0" smtClean="0">
                <a:solidFill>
                  <a:srgbClr val="FFFFFF"/>
                </a:solidFill>
              </a:rPr>
              <a:t> acids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Saccharomyces </a:t>
            </a:r>
            <a:r>
              <a:rPr lang="en-US" dirty="0" err="1" smtClean="0">
                <a:solidFill>
                  <a:srgbClr val="FFFFFF"/>
                </a:solidFill>
              </a:rPr>
              <a:t>cerevisiae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Plant growth promoting bacteria (PGPB)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146781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-W8jOWUAAF3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4" y="-577541"/>
            <a:ext cx="3225876" cy="4301167"/>
          </a:xfrm>
          <a:prstGeom prst="rect">
            <a:avLst/>
          </a:prstGeom>
        </p:spPr>
      </p:pic>
      <p:pic>
        <p:nvPicPr>
          <p:cNvPr id="6" name="Picture 5" descr="Terry Jungles 13 inch roo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1" y="2857500"/>
            <a:ext cx="3039648" cy="4040944"/>
          </a:xfrm>
          <a:prstGeom prst="rect">
            <a:avLst/>
          </a:prstGeom>
        </p:spPr>
      </p:pic>
      <p:pic>
        <p:nvPicPr>
          <p:cNvPr id="11" name="Picture 10" descr="vqrz4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/>
          <a:stretch/>
        </p:blipFill>
        <p:spPr>
          <a:xfrm>
            <a:off x="1981463" y="4225901"/>
            <a:ext cx="4424514" cy="2928300"/>
          </a:xfrm>
          <a:prstGeom prst="rect">
            <a:avLst/>
          </a:prstGeom>
        </p:spPr>
      </p:pic>
      <p:pic>
        <p:nvPicPr>
          <p:cNvPr id="2" name="Picture 1" descr="70._pitt._pirates_roots_3__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26" y="0"/>
            <a:ext cx="3810000" cy="2857500"/>
          </a:xfrm>
          <a:prstGeom prst="rect">
            <a:avLst/>
          </a:prstGeom>
        </p:spPr>
      </p:pic>
      <p:pic>
        <p:nvPicPr>
          <p:cNvPr id="3" name="Picture 2" descr="holganix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74" y="2242872"/>
            <a:ext cx="3810000" cy="2527300"/>
          </a:xfrm>
          <a:prstGeom prst="rect">
            <a:avLst/>
          </a:prstGeom>
        </p:spPr>
      </p:pic>
      <p:pic>
        <p:nvPicPr>
          <p:cNvPr id="7" name="Picture 6" descr="536760_561385113916536_1522400656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985"/>
            <a:ext cx="2296610" cy="3077457"/>
          </a:xfrm>
          <a:prstGeom prst="rect">
            <a:avLst/>
          </a:prstGeom>
        </p:spPr>
      </p:pic>
      <p:pic>
        <p:nvPicPr>
          <p:cNvPr id="9" name="Picture 8" descr="BVarBTUCQAA0ER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02" y="3723626"/>
            <a:ext cx="2437641" cy="3252127"/>
          </a:xfrm>
          <a:prstGeom prst="rect">
            <a:avLst/>
          </a:prstGeom>
        </p:spPr>
      </p:pic>
      <p:pic>
        <p:nvPicPr>
          <p:cNvPr id="10" name="Picture 9" descr="601496_433622426716047_975438632_n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68" y="2242872"/>
            <a:ext cx="3225876" cy="2402393"/>
          </a:xfrm>
          <a:prstGeom prst="rect">
            <a:avLst/>
          </a:prstGeom>
        </p:spPr>
      </p:pic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26" y="3985007"/>
            <a:ext cx="2463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4944649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  <a:r>
              <a:rPr lang="en-US" sz="5000" dirty="0" smtClean="0">
                <a:solidFill>
                  <a:srgbClr val="93CDDD"/>
                </a:solidFill>
              </a:rPr>
              <a:t>Reduces</a:t>
            </a:r>
            <a:r>
              <a:rPr lang="en-US" sz="5000" dirty="0" smtClean="0">
                <a:solidFill>
                  <a:schemeClr val="bg1"/>
                </a:solidFill>
              </a:rPr>
              <a:t> Inputs</a:t>
            </a:r>
            <a:endParaRPr lang="en-US" sz="5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 smtClean="0">
                <a:solidFill>
                  <a:srgbClr val="FFFFFF"/>
                </a:solidFill>
              </a:rPr>
              <a:t>3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1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6194" y="5363059"/>
            <a:ext cx="9466084" cy="86892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234" y="5516400"/>
            <a:ext cx="8844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Up to 75% reduction in fertilizer and pesticide inputs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4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5570517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increases </a:t>
            </a:r>
            <a:r>
              <a:rPr lang="en-US" sz="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 </a:t>
            </a:r>
            <a:r>
              <a:rPr lang="en-US" sz="5000" dirty="0" smtClean="0">
                <a:solidFill>
                  <a:schemeClr val="bg1"/>
                </a:solidFill>
              </a:rPr>
              <a:t>efficiency</a:t>
            </a:r>
            <a:endParaRPr lang="en-US" sz="5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>
                <a:solidFill>
                  <a:srgbClr val="FFFF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413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566" y="1898842"/>
            <a:ext cx="409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How does </a:t>
            </a:r>
            <a:r>
              <a:rPr lang="en-US" sz="3000" dirty="0" err="1" smtClean="0">
                <a:solidFill>
                  <a:schemeClr val="bg1"/>
                </a:solidFill>
              </a:rPr>
              <a:t>Holganix</a:t>
            </a:r>
            <a:r>
              <a:rPr lang="en-US" sz="3000" dirty="0" smtClean="0">
                <a:solidFill>
                  <a:schemeClr val="bg1"/>
                </a:solidFill>
              </a:rPr>
              <a:t> affect water efficiency?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995" y="3243867"/>
            <a:ext cx="333505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 root mass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Mine for moisture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Open pores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Soil conditioner, wetting agent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6-05-18 at 10.32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3291" y="989816"/>
            <a:ext cx="7180253" cy="47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9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5972551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increases </a:t>
            </a:r>
            <a:r>
              <a:rPr lang="en-US" sz="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stress </a:t>
            </a:r>
            <a:r>
              <a:rPr lang="en-US" sz="5000" dirty="0" smtClean="0">
                <a:solidFill>
                  <a:schemeClr val="bg1"/>
                </a:solidFill>
              </a:rPr>
              <a:t>tolerance</a:t>
            </a:r>
            <a:endParaRPr lang="en-US" sz="50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 smtClean="0">
                <a:solidFill>
                  <a:srgbClr val="FFFFFF"/>
                </a:solidFill>
              </a:rPr>
              <a:t>5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2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rrot-ludovik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883" y="0"/>
            <a:ext cx="12061836" cy="68094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09326"/>
            <a:ext cx="9466084" cy="1343049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428" y="862668"/>
            <a:ext cx="8844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How does </a:t>
            </a:r>
            <a:r>
              <a:rPr lang="en-US" sz="3000" dirty="0" err="1" smtClean="0">
                <a:solidFill>
                  <a:schemeClr val="bg1"/>
                </a:solidFill>
              </a:rPr>
              <a:t>Holganix</a:t>
            </a:r>
            <a:r>
              <a:rPr lang="en-US" sz="3000" dirty="0" smtClean="0">
                <a:solidFill>
                  <a:schemeClr val="bg1"/>
                </a:solidFill>
              </a:rPr>
              <a:t> increase disease, pest, weather stress tolerance?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4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5972551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increases </a:t>
            </a:r>
            <a:r>
              <a:rPr lang="en-US" sz="5000" dirty="0">
                <a:solidFill>
                  <a:schemeClr val="bg1"/>
                </a:solidFill>
              </a:rPr>
              <a:t>s</a:t>
            </a:r>
            <a:r>
              <a:rPr lang="en-US" sz="5000" dirty="0" smtClean="0">
                <a:solidFill>
                  <a:schemeClr val="bg1"/>
                </a:solidFill>
              </a:rPr>
              <a:t>eed </a:t>
            </a:r>
            <a:r>
              <a:rPr lang="en-US" sz="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germination</a:t>
            </a:r>
            <a:endParaRPr lang="en-US" sz="50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>
                <a:solidFill>
                  <a:srgbClr val="FFFFFF"/>
                </a:solidFill>
              </a:rPr>
              <a:t>6</a:t>
            </a:r>
          </a:p>
        </p:txBody>
      </p:sp>
      <p:pic>
        <p:nvPicPr>
          <p:cNvPr id="2" name="Picture 1" descr="Screen_Shot_2015-05-05_at_10.16.19_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742" y="0"/>
            <a:ext cx="10206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5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66" y="32664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rgbClr val="FFFFFF"/>
                </a:solidFill>
              </a:rPr>
              <a:t>Webinar Semantics</a:t>
            </a:r>
            <a:endParaRPr lang="en-US" sz="7000" dirty="0">
              <a:solidFill>
                <a:srgbClr val="FFFFFF"/>
              </a:solidFill>
            </a:endParaRPr>
          </a:p>
        </p:txBody>
      </p:sp>
      <p:pic>
        <p:nvPicPr>
          <p:cNvPr id="6" name="Picture 5" descr="Unknown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" b="95644" l="321" r="100000">
                        <a14:foregroundMark x1="53846" y1="81584" x2="53846" y2="81584"/>
                        <a14:foregroundMark x1="15385" y1="70891" x2="14423" y2="94257"/>
                        <a14:foregroundMark x1="9295" y1="22772" x2="9295" y2="22772"/>
                        <a14:foregroundMark x1="9295" y1="22772" x2="6090" y2="4752"/>
                        <a14:backgroundMark x1="7051" y1="44554" x2="7051" y2="4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641370" y="1426490"/>
            <a:ext cx="3644716" cy="5340084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3944591" y="4833264"/>
            <a:ext cx="1127352" cy="940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1943" y="4510098"/>
            <a:ext cx="291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If you have a question, type it here!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8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5972551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increases </a:t>
            </a:r>
            <a:r>
              <a:rPr lang="en-US" sz="5000" dirty="0">
                <a:solidFill>
                  <a:schemeClr val="bg1"/>
                </a:solidFill>
              </a:rPr>
              <a:t>s</a:t>
            </a:r>
            <a:r>
              <a:rPr lang="en-US" sz="5000" dirty="0" smtClean="0">
                <a:solidFill>
                  <a:schemeClr val="bg1"/>
                </a:solidFill>
              </a:rPr>
              <a:t>eed </a:t>
            </a:r>
            <a:r>
              <a:rPr lang="en-US" sz="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germination</a:t>
            </a:r>
            <a:endParaRPr lang="en-US" sz="50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>
                <a:solidFill>
                  <a:srgbClr val="FFFFFF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3470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96" y="1885213"/>
            <a:ext cx="4198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</a:rPr>
              <a:t>How does </a:t>
            </a:r>
            <a:r>
              <a:rPr lang="en-US" sz="2700" dirty="0" err="1" smtClean="0">
                <a:solidFill>
                  <a:schemeClr val="bg1"/>
                </a:solidFill>
              </a:rPr>
              <a:t>Holganix</a:t>
            </a:r>
            <a:r>
              <a:rPr lang="en-US" sz="2700" dirty="0" smtClean="0">
                <a:solidFill>
                  <a:schemeClr val="bg1"/>
                </a:solidFill>
              </a:rPr>
              <a:t> increases seed germination?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995" y="3243867"/>
            <a:ext cx="3335058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Kelp Extract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Mycorrhizae</a:t>
            </a:r>
            <a:r>
              <a:rPr lang="en-US" dirty="0" smtClean="0">
                <a:solidFill>
                  <a:srgbClr val="FFFFFF"/>
                </a:solidFill>
              </a:rPr>
              <a:t> Fungi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Nitrogen Fixing </a:t>
            </a:r>
            <a:r>
              <a:rPr lang="en-US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acteria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Trichoderma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Humic</a:t>
            </a:r>
            <a:r>
              <a:rPr lang="en-US" dirty="0" smtClean="0">
                <a:solidFill>
                  <a:srgbClr val="FFFFFF"/>
                </a:solidFill>
              </a:rPr>
              <a:t> and </a:t>
            </a:r>
            <a:r>
              <a:rPr lang="en-US" dirty="0" err="1" smtClean="0">
                <a:solidFill>
                  <a:srgbClr val="FFFFFF"/>
                </a:solidFill>
              </a:rPr>
              <a:t>Fulvic</a:t>
            </a:r>
            <a:r>
              <a:rPr lang="en-US" dirty="0" smtClean="0">
                <a:solidFill>
                  <a:srgbClr val="FFFFFF"/>
                </a:solidFill>
              </a:rPr>
              <a:t> Acids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Amino Acids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Plant Growth Promoting Bacteria (PGPB)</a:t>
            </a:r>
          </a:p>
        </p:txBody>
      </p:sp>
      <p:pic>
        <p:nvPicPr>
          <p:cNvPr id="6" name="Picture 5" descr="Screen Shot 2016-05-18 at 10.3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3291" y="989816"/>
            <a:ext cx="7180253" cy="47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68717"/>
            <a:ext cx="9144000" cy="968458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428" y="5222058"/>
            <a:ext cx="8844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Which test plot was treated with </a:t>
            </a:r>
            <a:r>
              <a:rPr lang="en-US" sz="3000" dirty="0" err="1" smtClean="0">
                <a:solidFill>
                  <a:schemeClr val="bg1"/>
                </a:solidFill>
              </a:rPr>
              <a:t>Holganix</a:t>
            </a:r>
            <a:r>
              <a:rPr lang="en-US" sz="3000" dirty="0" smtClean="0">
                <a:solidFill>
                  <a:schemeClr val="bg1"/>
                </a:solidFill>
              </a:rPr>
              <a:t>?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_shot_2012-10-16_at_12.31.47_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618"/>
            <a:ext cx="9144000" cy="31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9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5972551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reduces </a:t>
            </a:r>
            <a:r>
              <a:rPr lang="en-US" sz="5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</a:t>
            </a:r>
            <a:r>
              <a:rPr lang="en-US" sz="5000" dirty="0" smtClean="0">
                <a:solidFill>
                  <a:schemeClr val="bg1"/>
                </a:solidFill>
              </a:rPr>
              <a:t> shock</a:t>
            </a:r>
            <a:endParaRPr lang="en-US" sz="50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 smtClean="0">
                <a:solidFill>
                  <a:srgbClr val="FFFFFF"/>
                </a:solidFill>
              </a:rPr>
              <a:t>7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7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646" y="1959918"/>
            <a:ext cx="3795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</a:rPr>
              <a:t>How does </a:t>
            </a:r>
            <a:r>
              <a:rPr lang="en-US" sz="2700" dirty="0" err="1" smtClean="0">
                <a:solidFill>
                  <a:schemeClr val="bg1"/>
                </a:solidFill>
              </a:rPr>
              <a:t>Holganix</a:t>
            </a:r>
            <a:r>
              <a:rPr lang="en-US" sz="2700" dirty="0" smtClean="0">
                <a:solidFill>
                  <a:schemeClr val="bg1"/>
                </a:solidFill>
              </a:rPr>
              <a:t> reduce </a:t>
            </a:r>
            <a:r>
              <a:rPr lang="en-US" sz="2700" dirty="0">
                <a:solidFill>
                  <a:schemeClr val="bg1"/>
                </a:solidFill>
              </a:rPr>
              <a:t>t</a:t>
            </a:r>
            <a:r>
              <a:rPr lang="en-US" sz="2700" dirty="0" smtClean="0">
                <a:solidFill>
                  <a:schemeClr val="bg1"/>
                </a:solidFill>
              </a:rPr>
              <a:t>ransplant </a:t>
            </a:r>
            <a:r>
              <a:rPr lang="en-US" sz="2700" dirty="0">
                <a:solidFill>
                  <a:schemeClr val="bg1"/>
                </a:solidFill>
              </a:rPr>
              <a:t>s</a:t>
            </a:r>
            <a:r>
              <a:rPr lang="en-US" sz="2700" dirty="0" smtClean="0">
                <a:solidFill>
                  <a:schemeClr val="bg1"/>
                </a:solidFill>
              </a:rPr>
              <a:t>hock?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995" y="3378338"/>
            <a:ext cx="3329064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Builds strong roots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Increases stress tolerance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Mends disrupted soil food web</a:t>
            </a:r>
          </a:p>
        </p:txBody>
      </p:sp>
      <p:pic>
        <p:nvPicPr>
          <p:cNvPr id="5" name="Picture 4" descr="Muirfield_Village_green_hous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4" r="8983"/>
          <a:stretch/>
        </p:blipFill>
        <p:spPr>
          <a:xfrm>
            <a:off x="4108822" y="0"/>
            <a:ext cx="5154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882" y="2478180"/>
            <a:ext cx="71717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</a:rPr>
              <a:t>Any questions?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4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1905" y="1203466"/>
            <a:ext cx="8229600" cy="2870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Conclusion: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Please take our survey!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Look for a follow up email with: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 recorded version of this webinar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Resources and information mentioned during the webinar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5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1905" y="605819"/>
            <a:ext cx="8229600" cy="2870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Additional questions?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Dr. Robert </a:t>
            </a:r>
            <a:r>
              <a:rPr lang="en-US" sz="2800" dirty="0" err="1" smtClean="0">
                <a:solidFill>
                  <a:srgbClr val="FFFFFF"/>
                </a:solidFill>
              </a:rPr>
              <a:t>Neidermyer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Email: </a:t>
            </a:r>
            <a:r>
              <a:rPr lang="en-US" sz="2800" dirty="0" err="1" smtClean="0">
                <a:solidFill>
                  <a:srgbClr val="FFFFFF"/>
                </a:solidFill>
              </a:rPr>
              <a:t>Rneidermyer@holganix.com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Phone: 866-56-EARTH </a:t>
            </a:r>
            <a:r>
              <a:rPr lang="en-US" sz="2800" dirty="0" err="1" smtClean="0">
                <a:solidFill>
                  <a:srgbClr val="FFFFFF"/>
                </a:solidFill>
              </a:rPr>
              <a:t>ext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FFFFFF"/>
                </a:solidFill>
              </a:rPr>
              <a:t>Kaitlyn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Ersek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Email: </a:t>
            </a:r>
            <a:r>
              <a:rPr lang="en-US" sz="2800" dirty="0" err="1" smtClean="0">
                <a:solidFill>
                  <a:srgbClr val="FFFFFF"/>
                </a:solidFill>
              </a:rPr>
              <a:t>Kersek@holganix.com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Phone: 866-56-EARTH </a:t>
            </a:r>
            <a:r>
              <a:rPr lang="en-US" sz="2800" dirty="0" err="1" smtClean="0">
                <a:solidFill>
                  <a:srgbClr val="FFFFFF"/>
                </a:solidFill>
              </a:rPr>
              <a:t>ext</a:t>
            </a:r>
            <a:r>
              <a:rPr lang="en-US" sz="2800" dirty="0" smtClean="0">
                <a:solidFill>
                  <a:srgbClr val="FFFFFF"/>
                </a:solidFill>
              </a:rPr>
              <a:t> 201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882" y="3259150"/>
            <a:ext cx="7022354" cy="1016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000" dirty="0" smtClean="0">
                <a:solidFill>
                  <a:schemeClr val="bg1"/>
                </a:solidFill>
              </a:rPr>
              <a:t>Download our ingredient list: </a:t>
            </a:r>
          </a:p>
          <a:p>
            <a:pPr algn="ctr">
              <a:lnSpc>
                <a:spcPct val="110000"/>
              </a:lnSpc>
            </a:pPr>
            <a:r>
              <a:rPr lang="en-US" sz="2500" dirty="0" err="1" smtClean="0">
                <a:solidFill>
                  <a:schemeClr val="bg1"/>
                </a:solidFill>
              </a:rPr>
              <a:t>www.Holganix.com</a:t>
            </a:r>
            <a:r>
              <a:rPr lang="en-US" sz="2500" dirty="0" smtClean="0">
                <a:solidFill>
                  <a:schemeClr val="bg1"/>
                </a:solidFill>
              </a:rPr>
              <a:t>/</a:t>
            </a:r>
            <a:r>
              <a:rPr lang="en-US" sz="2500" dirty="0" err="1" smtClean="0">
                <a:solidFill>
                  <a:schemeClr val="bg1"/>
                </a:solidFill>
              </a:rPr>
              <a:t>Holganix</a:t>
            </a:r>
            <a:r>
              <a:rPr lang="en-US" sz="2500" dirty="0" smtClean="0">
                <a:solidFill>
                  <a:schemeClr val="bg1"/>
                </a:solidFill>
              </a:rPr>
              <a:t>-Ingredient-List</a:t>
            </a:r>
            <a:endParaRPr lang="en-US" sz="2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5882" y="1644365"/>
            <a:ext cx="71717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</a:rPr>
              <a:t>What’s in the </a:t>
            </a:r>
            <a:r>
              <a:rPr lang="en-US" sz="4500" dirty="0" err="1" smtClean="0">
                <a:solidFill>
                  <a:schemeClr val="bg1"/>
                </a:solidFill>
              </a:rPr>
              <a:t>Holganix</a:t>
            </a:r>
            <a:r>
              <a:rPr lang="en-US" sz="4500" dirty="0" smtClean="0">
                <a:solidFill>
                  <a:schemeClr val="bg1"/>
                </a:solidFill>
              </a:rPr>
              <a:t> Jug?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7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08 at 4.33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r="20285"/>
          <a:stretch/>
        </p:blipFill>
        <p:spPr>
          <a:xfrm>
            <a:off x="4745092" y="1570062"/>
            <a:ext cx="3968942" cy="4979543"/>
          </a:xfrm>
          <a:prstGeom prst="rect">
            <a:avLst/>
          </a:prstGeom>
        </p:spPr>
      </p:pic>
      <p:pic>
        <p:nvPicPr>
          <p:cNvPr id="5" name="Picture 4" descr="dr bo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/>
          <a:stretch/>
        </p:blipFill>
        <p:spPr>
          <a:xfrm>
            <a:off x="317514" y="1711193"/>
            <a:ext cx="4197501" cy="46704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Meet your hosts!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882" y="2963556"/>
            <a:ext cx="7022354" cy="1608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000" dirty="0" smtClean="0">
                <a:solidFill>
                  <a:schemeClr val="bg1"/>
                </a:solidFill>
              </a:rPr>
              <a:t>“100% organic </a:t>
            </a:r>
            <a:r>
              <a:rPr lang="en-US" sz="3000" i="1" dirty="0" smtClean="0">
                <a:solidFill>
                  <a:srgbClr val="C3D69B"/>
                </a:solidFill>
              </a:rPr>
              <a:t>plant probiotic </a:t>
            </a:r>
            <a:r>
              <a:rPr lang="en-US" sz="3000" dirty="0" smtClean="0">
                <a:solidFill>
                  <a:schemeClr val="bg1"/>
                </a:solidFill>
              </a:rPr>
              <a:t>that balances soil’s ecosystem, building strong roots and growing healthier, more resistant plants”</a:t>
            </a:r>
            <a:endParaRPr lang="en-US" sz="30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1175" y="1644365"/>
            <a:ext cx="46317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chemeClr val="bg1"/>
                </a:solidFill>
              </a:rPr>
              <a:t>What is </a:t>
            </a:r>
            <a:r>
              <a:rPr lang="en-US" sz="4500" dirty="0" err="1" smtClean="0">
                <a:solidFill>
                  <a:schemeClr val="bg1"/>
                </a:solidFill>
              </a:rPr>
              <a:t>Holganix</a:t>
            </a:r>
            <a:r>
              <a:rPr lang="en-US" sz="4500" dirty="0" smtClean="0">
                <a:solidFill>
                  <a:schemeClr val="bg1"/>
                </a:solidFill>
              </a:rPr>
              <a:t>?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1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crobe-her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6"/>
          <a:stretch/>
        </p:blipFill>
        <p:spPr>
          <a:xfrm>
            <a:off x="2" y="2"/>
            <a:ext cx="9314529" cy="6900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328579"/>
            <a:ext cx="9314530" cy="2244999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6046" y="497915"/>
            <a:ext cx="89679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"/>
                <a:cs typeface="Arial"/>
              </a:rPr>
              <a:t>Holganix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 is made up of: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Living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eneficial microorganisms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Biological food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Helpful plant extracts &amp; soil minerals</a:t>
            </a:r>
          </a:p>
        </p:txBody>
      </p:sp>
    </p:spTree>
    <p:extLst>
      <p:ext uri="{BB962C8B-B14F-4D97-AF65-F5344CB8AC3E}">
        <p14:creationId xmlns:p14="http://schemas.microsoft.com/office/powerpoint/2010/main" val="318715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67180-20140904_GreenGolf2-1024x92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" y="-722161"/>
            <a:ext cx="9144000" cy="8256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0530" y="4955360"/>
            <a:ext cx="9314530" cy="2185272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4925" y="5124696"/>
            <a:ext cx="896795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Arial"/>
                <a:cs typeface="Arial"/>
              </a:rPr>
              <a:t>25+ University Studies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Arial"/>
                <a:cs typeface="Arial"/>
              </a:rPr>
              <a:t>Used by top PGA golf courses, professional athletic fields, L&amp;M Top 150 Lawn and Landscape </a:t>
            </a:r>
            <a:r>
              <a:rPr lang="en-US" sz="25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2500" dirty="0" smtClean="0">
                <a:solidFill>
                  <a:schemeClr val="bg1"/>
                </a:solidFill>
                <a:latin typeface="Arial"/>
                <a:cs typeface="Arial"/>
              </a:rPr>
              <a:t>ompanies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Arial"/>
                <a:cs typeface="Arial"/>
              </a:rPr>
              <a:t>Continually evolving the product</a:t>
            </a:r>
          </a:p>
          <a:p>
            <a:pPr marL="457200" indent="-457200">
              <a:buFont typeface="Arial"/>
              <a:buChar char="•"/>
            </a:pPr>
            <a:endParaRPr lang="en-US" sz="25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00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4944649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Balances </a:t>
            </a:r>
          </a:p>
          <a:p>
            <a:pPr algn="ctr">
              <a:lnSpc>
                <a:spcPct val="110000"/>
              </a:lnSpc>
            </a:pPr>
            <a:r>
              <a:rPr lang="en-US" sz="5000" dirty="0" smtClean="0">
                <a:solidFill>
                  <a:schemeClr val="bg1"/>
                </a:solidFill>
              </a:rPr>
              <a:t>The </a:t>
            </a:r>
            <a:r>
              <a:rPr lang="en-US" sz="5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Soil Food Web</a:t>
            </a:r>
            <a:endParaRPr lang="en-US" sz="50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 smtClean="0">
                <a:solidFill>
                  <a:srgbClr val="FFFFFF"/>
                </a:solidFill>
              </a:rPr>
              <a:t>1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4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00801" y="0"/>
            <a:ext cx="581154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1060" y="1317798"/>
            <a:ext cx="3791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How does </a:t>
            </a:r>
            <a:r>
              <a:rPr lang="en-US" sz="3000" dirty="0" err="1" smtClean="0">
                <a:solidFill>
                  <a:schemeClr val="bg1"/>
                </a:solidFill>
              </a:rPr>
              <a:t>Holganix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b</a:t>
            </a:r>
            <a:r>
              <a:rPr lang="en-US" sz="3000" dirty="0" smtClean="0">
                <a:solidFill>
                  <a:schemeClr val="bg1"/>
                </a:solidFill>
              </a:rPr>
              <a:t>alance the soil food web?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 descr="soil_foodw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/>
          <a:stretch/>
        </p:blipFill>
        <p:spPr>
          <a:xfrm>
            <a:off x="4007959" y="927761"/>
            <a:ext cx="5415242" cy="5278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359" y="3317438"/>
            <a:ext cx="3168500" cy="187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Increases diversity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Increases population counts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Strengthens broken segments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Feeds soil food web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7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167" y="2298777"/>
            <a:ext cx="4944649" cy="1772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Holganix</a:t>
            </a:r>
            <a:r>
              <a:rPr lang="en-US" sz="5000" dirty="0" smtClean="0">
                <a:solidFill>
                  <a:schemeClr val="bg1"/>
                </a:solidFill>
              </a:rPr>
              <a:t> Builds </a:t>
            </a:r>
            <a:r>
              <a:rPr lang="en-US" sz="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Strong Roots</a:t>
            </a:r>
            <a:endParaRPr lang="en-US" sz="5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30" y="1694127"/>
            <a:ext cx="3170340" cy="25930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5000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204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447</Words>
  <Application>Microsoft Macintosh PowerPoint</Application>
  <PresentationFormat>On-screen Show (4:3)</PresentationFormat>
  <Paragraphs>105</Paragraphs>
  <Slides>28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Meet your hosts!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Kaity</dc:creator>
  <cp:lastModifiedBy>Kaity</cp:lastModifiedBy>
  <cp:revision>14</cp:revision>
  <dcterms:created xsi:type="dcterms:W3CDTF">2016-05-18T13:47:42Z</dcterms:created>
  <dcterms:modified xsi:type="dcterms:W3CDTF">2016-08-24T12:48:04Z</dcterms:modified>
</cp:coreProperties>
</file>