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8" r:id="rId3"/>
    <p:sldId id="287" r:id="rId4"/>
    <p:sldId id="300" r:id="rId5"/>
    <p:sldId id="313" r:id="rId6"/>
    <p:sldId id="314" r:id="rId7"/>
    <p:sldId id="302" r:id="rId8"/>
    <p:sldId id="315" r:id="rId9"/>
    <p:sldId id="318" r:id="rId10"/>
    <p:sldId id="317" r:id="rId11"/>
    <p:sldId id="316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5324" autoAdjust="0"/>
  </p:normalViewPr>
  <p:slideViewPr>
    <p:cSldViewPr snapToGrid="0">
      <p:cViewPr varScale="1">
        <p:scale>
          <a:sx n="100" d="100"/>
          <a:sy n="100" d="100"/>
        </p:scale>
        <p:origin x="96" y="2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6/21/2017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6/21/2017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/>
              <a:t>July 22,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July 22,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6187" y="1206500"/>
            <a:ext cx="4846320" cy="321571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Cambria" panose="02040503050406030204" pitchFamily="18" charset="0"/>
              </a:rPr>
              <a:t>Break it Down:</a:t>
            </a:r>
            <a:br>
              <a:rPr lang="en-US" sz="6000" dirty="0" smtClean="0">
                <a:latin typeface="Cambria" panose="02040503050406030204" pitchFamily="18" charset="0"/>
              </a:rPr>
            </a:br>
            <a:r>
              <a:rPr lang="en-US" sz="4400" i="1" dirty="0" smtClean="0">
                <a:latin typeface="Cambria" panose="02040503050406030204" pitchFamily="18" charset="0"/>
              </a:rPr>
              <a:t>A </a:t>
            </a:r>
            <a:r>
              <a:rPr lang="en-US" sz="4400" i="1" dirty="0" smtClean="0">
                <a:latin typeface="Cambria" panose="02040503050406030204" pitchFamily="18" charset="0"/>
              </a:rPr>
              <a:t>FALL Marketing </a:t>
            </a:r>
            <a:r>
              <a:rPr lang="en-US" sz="4400" i="1" dirty="0" smtClean="0">
                <a:latin typeface="Cambria" panose="02040503050406030204" pitchFamily="18" charset="0"/>
              </a:rPr>
              <a:t>Plan to Grow!</a:t>
            </a:r>
            <a:endParaRPr lang="en-US" sz="4400" i="1" dirty="0"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3645" y="4498462"/>
            <a:ext cx="3409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Nicole Wise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4000" dirty="0" smtClean="0"/>
              <a:t>nwise@holganix.com</a:t>
            </a:r>
            <a:br>
              <a:rPr lang="en-US" sz="4000" dirty="0" smtClean="0"/>
            </a:br>
            <a:r>
              <a:rPr lang="en-US" sz="4000" dirty="0" smtClean="0"/>
              <a:t>866-563-2784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69" y="160820"/>
            <a:ext cx="9371949" cy="98218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Cambria" panose="02040503050406030204" pitchFamily="18" charset="0"/>
              </a:rPr>
              <a:t>Excel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6671"/>
            <a:ext cx="5447973" cy="522124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Workbook vs Worksheet </a:t>
            </a:r>
          </a:p>
          <a:p>
            <a:pPr lvl="1"/>
            <a:r>
              <a:rPr lang="en-US" sz="3200" dirty="0">
                <a:latin typeface="Cambria" panose="02040503050406030204" pitchFamily="18" charset="0"/>
              </a:rPr>
              <a:t>The file itself is the workbook</a:t>
            </a:r>
          </a:p>
          <a:p>
            <a:pPr lvl="1"/>
            <a:r>
              <a:rPr lang="en-US" sz="3200" dirty="0" smtClean="0">
                <a:latin typeface="Cambria" panose="02040503050406030204" pitchFamily="18" charset="0"/>
              </a:rPr>
              <a:t>At the bottom there are tabs that are called worksheets</a:t>
            </a:r>
            <a:endParaRPr lang="en-US" sz="3200" dirty="0">
              <a:latin typeface="Cambria" panose="02040503050406030204" pitchFamily="18" charset="0"/>
            </a:endParaRPr>
          </a:p>
          <a:p>
            <a:r>
              <a:rPr lang="en-US" sz="3600" dirty="0" smtClean="0">
                <a:latin typeface="Cambria" panose="02040503050406030204" pitchFamily="18" charset="0"/>
              </a:rPr>
              <a:t>Formula </a:t>
            </a:r>
            <a:r>
              <a:rPr lang="en-US" sz="3600" dirty="0">
                <a:latin typeface="Cambria" panose="02040503050406030204" pitchFamily="18" charset="0"/>
              </a:rPr>
              <a:t>bar vs </a:t>
            </a:r>
            <a:r>
              <a:rPr lang="en-US" sz="3600" dirty="0" smtClean="0">
                <a:latin typeface="Cambria" panose="02040503050406030204" pitchFamily="18" charset="0"/>
              </a:rPr>
              <a:t>cell</a:t>
            </a:r>
          </a:p>
          <a:p>
            <a:pPr lvl="1"/>
            <a:r>
              <a:rPr lang="en-US" sz="3200" dirty="0" smtClean="0">
                <a:latin typeface="Cambria" panose="02040503050406030204" pitchFamily="18" charset="0"/>
              </a:rPr>
              <a:t>To change the formula you click on the cell and then change to formula in the </a:t>
            </a:r>
            <a:r>
              <a:rPr lang="en-US" sz="3200" dirty="0">
                <a:latin typeface="Cambria" panose="02040503050406030204" pitchFamily="18" charset="0"/>
              </a:rPr>
              <a:t>b</a:t>
            </a:r>
            <a:r>
              <a:rPr lang="en-US" sz="3200" dirty="0" smtClean="0">
                <a:latin typeface="Cambria" panose="02040503050406030204" pitchFamily="18" charset="0"/>
              </a:rPr>
              <a:t>ar at the top </a:t>
            </a:r>
            <a:endParaRPr lang="en-US" sz="3200" dirty="0">
              <a:latin typeface="Cambria" panose="02040503050406030204" pitchFamily="18" charset="0"/>
            </a:endParaRPr>
          </a:p>
          <a:p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85" y="429078"/>
            <a:ext cx="6317215" cy="569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918857" y="3461657"/>
            <a:ext cx="3706586" cy="2171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49486" y="2008414"/>
            <a:ext cx="4620985" cy="3869872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29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276086"/>
            <a:ext cx="9371949" cy="93222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ambria" panose="02040503050406030204" pitchFamily="18" charset="0"/>
              </a:rPr>
              <a:t>Overview</a:t>
            </a:r>
            <a:r>
              <a:rPr lang="en-US" sz="4400" b="1" dirty="0" smtClean="0"/>
              <a:t>	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175657"/>
            <a:ext cx="9371948" cy="5323113"/>
          </a:xfrm>
        </p:spPr>
        <p:txBody>
          <a:bodyPr>
            <a:normAutofit lnSpcReduction="10000"/>
          </a:bodyPr>
          <a:lstStyle/>
          <a:p>
            <a:pPr lvl="3"/>
            <a:r>
              <a:rPr lang="en-US" sz="4000" dirty="0" smtClean="0">
                <a:latin typeface="Cambria" panose="02040503050406030204" pitchFamily="18" charset="0"/>
              </a:rPr>
              <a:t>Growth vs marketing </a:t>
            </a:r>
            <a:r>
              <a:rPr lang="en-US" sz="4000" dirty="0">
                <a:latin typeface="Cambria" panose="02040503050406030204" pitchFamily="18" charset="0"/>
              </a:rPr>
              <a:t>d</a:t>
            </a:r>
            <a:r>
              <a:rPr lang="en-US" sz="4000" dirty="0" smtClean="0">
                <a:latin typeface="Cambria" panose="02040503050406030204" pitchFamily="18" charset="0"/>
              </a:rPr>
              <a:t>ollars </a:t>
            </a:r>
          </a:p>
          <a:p>
            <a:pPr lvl="3"/>
            <a:r>
              <a:rPr lang="en-US" sz="4000" dirty="0" smtClean="0">
                <a:latin typeface="Cambria" panose="02040503050406030204" pitchFamily="18" charset="0"/>
              </a:rPr>
              <a:t>Start big – but break it down</a:t>
            </a:r>
          </a:p>
          <a:p>
            <a:pPr lvl="3"/>
            <a:r>
              <a:rPr lang="en-US" sz="4000" dirty="0" smtClean="0">
                <a:latin typeface="Cambria" panose="02040503050406030204" pitchFamily="18" charset="0"/>
              </a:rPr>
              <a:t>Marketing Machine</a:t>
            </a:r>
          </a:p>
          <a:p>
            <a:pPr lvl="3"/>
            <a:r>
              <a:rPr lang="en-US" sz="4000" dirty="0" smtClean="0">
                <a:latin typeface="Cambria" panose="02040503050406030204" pitchFamily="18" charset="0"/>
              </a:rPr>
              <a:t>Campaigns</a:t>
            </a:r>
          </a:p>
          <a:p>
            <a:pPr lvl="4"/>
            <a:r>
              <a:rPr lang="en-US" sz="4000" dirty="0">
                <a:latin typeface="Cambria" panose="02040503050406030204" pitchFamily="18" charset="0"/>
              </a:rPr>
              <a:t>Inbound vs Outbound</a:t>
            </a:r>
          </a:p>
          <a:p>
            <a:pPr lvl="4"/>
            <a:r>
              <a:rPr lang="en-US" sz="4000" dirty="0" smtClean="0">
                <a:latin typeface="Cambria" panose="02040503050406030204" pitchFamily="18" charset="0"/>
              </a:rPr>
              <a:t>Low hanging fruit</a:t>
            </a:r>
          </a:p>
          <a:p>
            <a:pPr lvl="4"/>
            <a:r>
              <a:rPr lang="en-US" sz="4000" dirty="0" smtClean="0">
                <a:latin typeface="Cambria" panose="02040503050406030204" pitchFamily="18" charset="0"/>
              </a:rPr>
              <a:t>Golden streets</a:t>
            </a:r>
          </a:p>
          <a:p>
            <a:pPr lvl="4"/>
            <a:r>
              <a:rPr lang="en-US" sz="4000" dirty="0" smtClean="0">
                <a:latin typeface="Cambria" panose="02040503050406030204" pitchFamily="18" charset="0"/>
              </a:rPr>
              <a:t>Direct mail</a:t>
            </a:r>
          </a:p>
          <a:p>
            <a:pPr lvl="3"/>
            <a:r>
              <a:rPr lang="en-US" sz="4000" dirty="0" smtClean="0">
                <a:latin typeface="Cambria" panose="02040503050406030204" pitchFamily="18" charset="0"/>
              </a:rPr>
              <a:t>Timeline to action items to goals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Cambria" panose="02040503050406030204" pitchFamily="18" charset="0"/>
              </a:rPr>
              <a:t>Growth vs Marketing Dollars</a:t>
            </a:r>
            <a:endParaRPr lang="en-US" sz="44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927" y="1972401"/>
            <a:ext cx="9371948" cy="2688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1" dirty="0" smtClean="0">
                <a:latin typeface="Cambria" panose="02040503050406030204" pitchFamily="18" charset="0"/>
              </a:rPr>
              <a:t>In this industry you should be aiming for $100-$125 cost per sale. </a:t>
            </a:r>
          </a:p>
          <a:p>
            <a:pPr marL="0" indent="0" algn="ctr">
              <a:buNone/>
            </a:pPr>
            <a:endParaRPr lang="en-US" sz="6000" b="1" i="1" dirty="0">
              <a:latin typeface="Cambria" panose="02040503050406030204" pitchFamily="18" charset="0"/>
            </a:endParaRPr>
          </a:p>
          <a:p>
            <a:pPr lvl="3"/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8195" y="4897423"/>
            <a:ext cx="4159412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all customers are created equal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age of your business can effect the cost per sale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6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97" y="243429"/>
            <a:ext cx="9371949" cy="1183566"/>
          </a:xfrm>
        </p:spPr>
        <p:txBody>
          <a:bodyPr/>
          <a:lstStyle/>
          <a:p>
            <a:r>
              <a:rPr lang="en-US" sz="5400" b="1" dirty="0" smtClean="0">
                <a:latin typeface="Cambria" panose="02040503050406030204" pitchFamily="18" charset="0"/>
              </a:rPr>
              <a:t>Marketing Machine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53556" y="2873827"/>
            <a:ext cx="6580088" cy="3394497"/>
          </a:xfrm>
        </p:spPr>
        <p:txBody>
          <a:bodyPr>
            <a:normAutofit/>
          </a:bodyPr>
          <a:lstStyle/>
          <a:p>
            <a:pPr marL="0" lvl="5" indent="0" algn="ctr">
              <a:spcBef>
                <a:spcPts val="1100"/>
              </a:spcBef>
              <a:buNone/>
            </a:pPr>
            <a:r>
              <a:rPr lang="en-US" sz="5400" b="1" i="1" dirty="0">
                <a:latin typeface="Cambria" panose="02040503050406030204" pitchFamily="18" charset="0"/>
              </a:rPr>
              <a:t>You must be who they think of when their pain is </a:t>
            </a:r>
            <a:r>
              <a:rPr lang="en-US" sz="5400" b="1" i="1" dirty="0" smtClean="0">
                <a:latin typeface="Cambria" panose="02040503050406030204" pitchFamily="18" charset="0"/>
              </a:rPr>
              <a:t>greatest!</a:t>
            </a:r>
            <a:endParaRPr lang="en-US" sz="5400" b="1" i="1" dirty="0">
              <a:latin typeface="Cambria" panose="020405030504060302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6814" y="1828800"/>
            <a:ext cx="10466615" cy="48986"/>
          </a:xfrm>
          <a:prstGeom prst="straightConnector1">
            <a:avLst/>
          </a:prstGeom>
          <a:ln w="444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3771" y="1877786"/>
            <a:ext cx="1031965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100"/>
              </a:spcBef>
            </a:pPr>
            <a:r>
              <a:rPr lang="en-US" sz="3600" dirty="0">
                <a:latin typeface="Cambria" panose="02040503050406030204" pitchFamily="18" charset="0"/>
              </a:rPr>
              <a:t>A	</a:t>
            </a:r>
            <a:r>
              <a:rPr lang="en-US" sz="3600" dirty="0" smtClean="0">
                <a:latin typeface="Cambria" panose="02040503050406030204" pitchFamily="18" charset="0"/>
              </a:rPr>
              <a:t>	</a:t>
            </a:r>
            <a:r>
              <a:rPr lang="en-US" sz="3600" dirty="0">
                <a:latin typeface="Cambria" panose="02040503050406030204" pitchFamily="18" charset="0"/>
              </a:rPr>
              <a:t>		           M		</a:t>
            </a:r>
            <a:r>
              <a:rPr lang="en-US" sz="3600" dirty="0" smtClean="0">
                <a:latin typeface="Cambria" panose="02040503050406030204" pitchFamily="18" charset="0"/>
              </a:rPr>
              <a:t>			       Z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17041" y="4353636"/>
            <a:ext cx="2174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5" algn="ctr"/>
            <a:r>
              <a:rPr lang="en-US" sz="2400" u="sng" dirty="0">
                <a:latin typeface="Cambria" panose="02040503050406030204" pitchFamily="18" charset="0"/>
              </a:rPr>
              <a:t>Reality Marketing</a:t>
            </a:r>
          </a:p>
          <a:p>
            <a:pPr marL="0" lvl="5" algn="ctr"/>
            <a:r>
              <a:rPr lang="en-US" sz="2400" i="1" dirty="0">
                <a:latin typeface="Cambria" panose="02040503050406030204" pitchFamily="18" charset="0"/>
              </a:rPr>
              <a:t>Eric Keiles</a:t>
            </a:r>
          </a:p>
          <a:p>
            <a:pPr marL="0" lvl="5" algn="ctr"/>
            <a:r>
              <a:rPr lang="en-US" sz="2400" i="1" dirty="0">
                <a:latin typeface="Cambria" panose="02040503050406030204" pitchFamily="18" charset="0"/>
              </a:rPr>
              <a:t>Square 2 Marketing</a:t>
            </a:r>
          </a:p>
        </p:txBody>
      </p:sp>
    </p:spTree>
    <p:extLst>
      <p:ext uri="{BB962C8B-B14F-4D97-AF65-F5344CB8AC3E}">
        <p14:creationId xmlns:p14="http://schemas.microsoft.com/office/powerpoint/2010/main" val="12325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997" y="243429"/>
            <a:ext cx="9371949" cy="1183566"/>
          </a:xfrm>
        </p:spPr>
        <p:txBody>
          <a:bodyPr/>
          <a:lstStyle/>
          <a:p>
            <a:r>
              <a:rPr lang="en-US" sz="5400" b="1" dirty="0" smtClean="0">
                <a:latin typeface="Cambria" panose="02040503050406030204" pitchFamily="18" charset="0"/>
              </a:rPr>
              <a:t>Inbound vs Outbound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1856" y="1698170"/>
            <a:ext cx="5086187" cy="4833259"/>
          </a:xfrm>
        </p:spPr>
        <p:txBody>
          <a:bodyPr>
            <a:normAutofit fontScale="62500" lnSpcReduction="20000"/>
          </a:bodyPr>
          <a:lstStyle/>
          <a:p>
            <a:pPr marL="0" lvl="5" indent="0" algn="ctr">
              <a:spcBef>
                <a:spcPts val="1100"/>
              </a:spcBef>
              <a:buNone/>
            </a:pPr>
            <a:r>
              <a:rPr lang="en-US" sz="5400" u="sng" dirty="0" smtClean="0">
                <a:latin typeface="Cambria" panose="02040503050406030204" pitchFamily="18" charset="0"/>
              </a:rPr>
              <a:t>Inbound</a:t>
            </a:r>
          </a:p>
          <a:p>
            <a:pPr marL="114300" lvl="5" indent="-114300">
              <a:spcBef>
                <a:spcPts val="1100"/>
              </a:spcBef>
            </a:pPr>
            <a:r>
              <a:rPr lang="en-US" sz="5400" dirty="0" smtClean="0">
                <a:latin typeface="Cambria" panose="02040503050406030204" pitchFamily="18" charset="0"/>
              </a:rPr>
              <a:t>Proving you’re an expert and building trust</a:t>
            </a:r>
          </a:p>
          <a:p>
            <a:pPr marL="114300" lvl="5" indent="-114300">
              <a:spcBef>
                <a:spcPts val="1100"/>
              </a:spcBef>
            </a:pPr>
            <a:r>
              <a:rPr lang="en-US" sz="5400" dirty="0" smtClean="0">
                <a:latin typeface="Cambria" panose="02040503050406030204" pitchFamily="18" charset="0"/>
              </a:rPr>
              <a:t>Time consuming and hard to prove ROI</a:t>
            </a:r>
          </a:p>
          <a:p>
            <a:pPr marL="0" lvl="5" indent="0" algn="ctr">
              <a:spcBef>
                <a:spcPts val="1100"/>
              </a:spcBef>
              <a:buNone/>
            </a:pPr>
            <a:r>
              <a:rPr lang="en-US" sz="3600" dirty="0" smtClean="0">
                <a:latin typeface="Cambria" panose="02040503050406030204" pitchFamily="18" charset="0"/>
              </a:rPr>
              <a:t>SEO</a:t>
            </a:r>
          </a:p>
          <a:p>
            <a:pPr marL="0" lvl="5" indent="0" algn="ctr">
              <a:spcBef>
                <a:spcPts val="1100"/>
              </a:spcBef>
              <a:buNone/>
            </a:pPr>
            <a:r>
              <a:rPr lang="en-US" sz="3600" dirty="0" smtClean="0">
                <a:latin typeface="Cambria" panose="02040503050406030204" pitchFamily="18" charset="0"/>
              </a:rPr>
              <a:t>Social Media</a:t>
            </a:r>
          </a:p>
          <a:p>
            <a:pPr marL="0" lvl="5" indent="0" algn="ctr">
              <a:spcBef>
                <a:spcPts val="1100"/>
              </a:spcBef>
              <a:buNone/>
            </a:pPr>
            <a:r>
              <a:rPr lang="en-US" sz="3600" dirty="0" smtClean="0">
                <a:latin typeface="Cambria" panose="02040503050406030204" pitchFamily="18" charset="0"/>
              </a:rPr>
              <a:t>Blogging</a:t>
            </a:r>
          </a:p>
          <a:p>
            <a:pPr marL="0" lvl="5" indent="0" algn="ctr">
              <a:spcBef>
                <a:spcPts val="1100"/>
              </a:spcBef>
              <a:buNone/>
            </a:pPr>
            <a:r>
              <a:rPr lang="en-US" sz="3600" dirty="0" smtClean="0">
                <a:latin typeface="Cambria" panose="02040503050406030204" pitchFamily="18" charset="0"/>
              </a:rPr>
              <a:t>Content Generation</a:t>
            </a:r>
          </a:p>
          <a:p>
            <a:pPr marL="0" lvl="5" indent="0" algn="ctr">
              <a:spcBef>
                <a:spcPts val="1100"/>
              </a:spcBef>
              <a:buNone/>
            </a:pPr>
            <a:r>
              <a:rPr lang="en-US" sz="3600" dirty="0" smtClean="0">
                <a:latin typeface="Cambria" panose="02040503050406030204" pitchFamily="18" charset="0"/>
              </a:rPr>
              <a:t>Videos</a:t>
            </a:r>
          </a:p>
          <a:p>
            <a:pPr marL="0" lvl="5" indent="0" algn="ctr">
              <a:spcBef>
                <a:spcPts val="1100"/>
              </a:spcBef>
              <a:buNone/>
            </a:pPr>
            <a:r>
              <a:rPr lang="en-US" sz="3600" dirty="0" smtClean="0">
                <a:latin typeface="Cambria" panose="02040503050406030204" pitchFamily="18" charset="0"/>
              </a:rPr>
              <a:t>Email blast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479884" y="1638299"/>
            <a:ext cx="5086187" cy="4833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5" indent="0" algn="ctr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3400" u="sng" dirty="0" smtClean="0">
                <a:latin typeface="Cambria" panose="02040503050406030204" pitchFamily="18" charset="0"/>
              </a:rPr>
              <a:t>Outbound</a:t>
            </a:r>
          </a:p>
          <a:p>
            <a:pPr marL="114300" lvl="5" indent="-114300">
              <a:spcBef>
                <a:spcPts val="1100"/>
              </a:spcBef>
            </a:pPr>
            <a:r>
              <a:rPr lang="en-US" sz="3400" dirty="0" smtClean="0">
                <a:latin typeface="Cambria" panose="02040503050406030204" pitchFamily="18" charset="0"/>
              </a:rPr>
              <a:t>Old School</a:t>
            </a:r>
          </a:p>
          <a:p>
            <a:pPr marL="114300" lvl="5" indent="-114300">
              <a:spcBef>
                <a:spcPts val="1100"/>
              </a:spcBef>
            </a:pPr>
            <a:r>
              <a:rPr lang="en-US" sz="3400" dirty="0" smtClean="0">
                <a:latin typeface="Cambria" panose="02040503050406030204" pitchFamily="18" charset="0"/>
              </a:rPr>
              <a:t>Prove ROI</a:t>
            </a:r>
          </a:p>
          <a:p>
            <a:pPr marL="0" lvl="5" indent="0" algn="ctr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2300" dirty="0" smtClean="0">
                <a:latin typeface="Cambria" panose="02040503050406030204" pitchFamily="18" charset="0"/>
              </a:rPr>
              <a:t>Telemarketing</a:t>
            </a:r>
          </a:p>
          <a:p>
            <a:pPr marL="0" lvl="5" indent="0" algn="ctr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2300" dirty="0" smtClean="0">
                <a:latin typeface="Cambria" panose="02040503050406030204" pitchFamily="18" charset="0"/>
              </a:rPr>
              <a:t>Direct mail</a:t>
            </a:r>
          </a:p>
          <a:p>
            <a:pPr marL="0" lvl="5" indent="0" algn="ctr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2300" dirty="0" smtClean="0">
                <a:latin typeface="Cambria" panose="02040503050406030204" pitchFamily="18" charset="0"/>
              </a:rPr>
              <a:t>Tradeshows</a:t>
            </a:r>
          </a:p>
          <a:p>
            <a:pPr marL="0" lvl="5" indent="0" algn="ctr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2300" dirty="0" smtClean="0">
                <a:latin typeface="Cambria" panose="02040503050406030204" pitchFamily="18" charset="0"/>
              </a:rPr>
              <a:t>TV/Radio Ad</a:t>
            </a:r>
          </a:p>
          <a:p>
            <a:pPr marL="0" lvl="5" indent="0" algn="ctr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sz="2300" dirty="0" smtClean="0">
                <a:latin typeface="Cambria" panose="02040503050406030204" pitchFamily="18" charset="0"/>
              </a:rPr>
              <a:t>Door to Door</a:t>
            </a:r>
            <a:endParaRPr lang="en-US" sz="2300" dirty="0">
              <a:latin typeface="Cambria" panose="02040503050406030204" pitchFamily="18" charset="0"/>
            </a:endParaRPr>
          </a:p>
        </p:txBody>
      </p:sp>
      <p:pic>
        <p:nvPicPr>
          <p:cNvPr id="6146" name="Picture 2" descr="C:\Users\nicole wise\AppData\Local\Microsoft\Windows\Temporary Internet Files\Content.IE5\ZN691P8U\MC90043386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0956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icole wise\AppData\Local\Microsoft\Windows\Temporary Internet Files\Content.IE5\ZXNZPDO5\MC9000193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22" y="4084412"/>
            <a:ext cx="2833984" cy="23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2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44" y="248791"/>
            <a:ext cx="9371949" cy="118356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ambria" panose="02040503050406030204" pitchFamily="18" charset="0"/>
              </a:rPr>
              <a:t>The Big Picture</a:t>
            </a:r>
            <a:endParaRPr lang="en-US" sz="44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50" y="1566001"/>
            <a:ext cx="7011293" cy="462068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The current state of affairs?</a:t>
            </a:r>
          </a:p>
          <a:p>
            <a:pPr marL="210312" lvl="1" indent="-210312">
              <a:spcBef>
                <a:spcPts val="1100"/>
              </a:spcBef>
            </a:pPr>
            <a:r>
              <a:rPr lang="en-US" sz="3600" dirty="0">
                <a:latin typeface="Cambria" panose="02040503050406030204" pitchFamily="18" charset="0"/>
              </a:rPr>
              <a:t>What is my current revenue?</a:t>
            </a:r>
          </a:p>
          <a:p>
            <a:pPr marL="971550" lvl="1" indent="-220663"/>
            <a:r>
              <a:rPr lang="en-US" sz="2800" dirty="0" smtClean="0">
                <a:latin typeface="Cambria" panose="02040503050406030204" pitchFamily="18" charset="0"/>
              </a:rPr>
              <a:t>How many customers do I have?</a:t>
            </a:r>
          </a:p>
          <a:p>
            <a:pPr marL="971550" lvl="1" indent="-220663"/>
            <a:r>
              <a:rPr lang="en-US" sz="2800" dirty="0" smtClean="0">
                <a:latin typeface="Cambria" panose="02040503050406030204" pitchFamily="18" charset="0"/>
              </a:rPr>
              <a:t>What is my revenue per customer?</a:t>
            </a:r>
          </a:p>
          <a:p>
            <a:pPr marL="971550" lvl="1" indent="-220663"/>
            <a:r>
              <a:rPr lang="en-US" sz="2800" dirty="0" smtClean="0">
                <a:latin typeface="Cambria" panose="02040503050406030204" pitchFamily="18" charset="0"/>
              </a:rPr>
              <a:t>Do many of my customers have more than one program</a:t>
            </a:r>
          </a:p>
          <a:p>
            <a:pPr marL="228600" indent="-228600"/>
            <a:r>
              <a:rPr lang="en-US" sz="3200" dirty="0" smtClean="0">
                <a:latin typeface="Cambria" panose="02040503050406030204" pitchFamily="18" charset="0"/>
              </a:rPr>
              <a:t>What are my goals for Fall sales</a:t>
            </a:r>
          </a:p>
          <a:p>
            <a:pPr marL="0" indent="0">
              <a:buNone/>
            </a:pPr>
            <a:endParaRPr lang="en-US" sz="3200" dirty="0" smtClean="0">
              <a:latin typeface="Cambria" panose="02040503050406030204" pitchFamily="18" charset="0"/>
            </a:endParaRPr>
          </a:p>
          <a:p>
            <a:pPr marL="228600" indent="-228600"/>
            <a:endParaRPr lang="en-US" sz="3200" dirty="0" smtClean="0">
              <a:latin typeface="Cambria" panose="02040503050406030204" pitchFamily="18" charset="0"/>
            </a:endParaRPr>
          </a:p>
          <a:p>
            <a:pPr marL="971550" lvl="1" indent="-742950"/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C:\Users\nicole wise\AppData\Local\Microsoft\Windows\Temporary Internet Files\Content.IE5\J373X53F\MC90039121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27" y="1200998"/>
            <a:ext cx="3499843" cy="45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01" y="270325"/>
            <a:ext cx="9371949" cy="1183566"/>
          </a:xfrm>
        </p:spPr>
        <p:txBody>
          <a:bodyPr/>
          <a:lstStyle/>
          <a:p>
            <a:r>
              <a:rPr lang="en-US" sz="5400" b="1" dirty="0" smtClean="0"/>
              <a:t>How </a:t>
            </a:r>
            <a:r>
              <a:rPr lang="en-US" sz="5400" b="1" dirty="0" smtClean="0"/>
              <a:t>is</a:t>
            </a:r>
            <a:r>
              <a:rPr lang="en-US" sz="5400" b="1" dirty="0" smtClean="0"/>
              <a:t> </a:t>
            </a:r>
            <a:r>
              <a:rPr lang="en-US" sz="5400" b="1" dirty="0" smtClean="0"/>
              <a:t>f</a:t>
            </a:r>
            <a:r>
              <a:rPr lang="en-US" sz="5400" b="1" dirty="0" smtClean="0"/>
              <a:t>all </a:t>
            </a:r>
            <a:r>
              <a:rPr lang="en-US" sz="5400" b="1" dirty="0" smtClean="0"/>
              <a:t>selling different?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8" y="1538705"/>
            <a:ext cx="9371948" cy="4620682"/>
          </a:xfrm>
        </p:spPr>
        <p:txBody>
          <a:bodyPr>
            <a:normAutofit/>
          </a:bodyPr>
          <a:lstStyle/>
          <a:p>
            <a:pPr lvl="3"/>
            <a:r>
              <a:rPr lang="en-US" sz="2800" dirty="0" smtClean="0"/>
              <a:t>SHORT Sales </a:t>
            </a:r>
            <a:r>
              <a:rPr lang="en-US" sz="2800" dirty="0"/>
              <a:t>S</a:t>
            </a:r>
            <a:r>
              <a:rPr lang="en-US" sz="2800" dirty="0" smtClean="0"/>
              <a:t>eason – Timing</a:t>
            </a:r>
          </a:p>
          <a:p>
            <a:pPr lvl="3"/>
            <a:r>
              <a:rPr lang="en-US" sz="2800" dirty="0" smtClean="0"/>
              <a:t>Create a fall program</a:t>
            </a:r>
          </a:p>
          <a:p>
            <a:pPr lvl="3"/>
            <a:r>
              <a:rPr lang="en-US" sz="2800" dirty="0" smtClean="0"/>
              <a:t>Offers</a:t>
            </a:r>
          </a:p>
          <a:p>
            <a:pPr marL="749808" lvl="3" indent="0"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54040" y="3041233"/>
            <a:ext cx="2927494" cy="24536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/>
              <a:t>Let’s put a plan together!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374466" y="4354235"/>
            <a:ext cx="4453467" cy="1051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02" y="270325"/>
            <a:ext cx="6822132" cy="864208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Mistakes people make…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798" y="1156758"/>
            <a:ext cx="6241869" cy="4620682"/>
          </a:xfrm>
        </p:spPr>
        <p:txBody>
          <a:bodyPr>
            <a:normAutofit fontScale="92500" lnSpcReduction="20000"/>
          </a:bodyPr>
          <a:lstStyle/>
          <a:p>
            <a:pPr lvl="3"/>
            <a:r>
              <a:rPr lang="en-US" sz="2800" dirty="0" smtClean="0"/>
              <a:t>Add costs into the marketing budget that don’t belong</a:t>
            </a:r>
          </a:p>
          <a:p>
            <a:pPr lvl="5"/>
            <a:r>
              <a:rPr lang="en-US" sz="2800" dirty="0" smtClean="0"/>
              <a:t>Things that are just the cost of doing business…</a:t>
            </a:r>
          </a:p>
          <a:p>
            <a:pPr marL="749808" lvl="3" indent="0">
              <a:buNone/>
            </a:pPr>
            <a:endParaRPr lang="en-US" sz="2800" dirty="0" smtClean="0"/>
          </a:p>
          <a:p>
            <a:pPr lvl="3"/>
            <a:r>
              <a:rPr lang="en-US" sz="2800" dirty="0" smtClean="0"/>
              <a:t>Don’t do enough things or do multiples</a:t>
            </a:r>
          </a:p>
          <a:p>
            <a:pPr lvl="4"/>
            <a:r>
              <a:rPr lang="en-US" sz="2800" dirty="0" smtClean="0"/>
              <a:t>1 postcard will get you very little to no results</a:t>
            </a:r>
          </a:p>
          <a:p>
            <a:pPr lvl="3"/>
            <a:endParaRPr lang="en-US" sz="2800" dirty="0" smtClean="0"/>
          </a:p>
          <a:p>
            <a:pPr lvl="3"/>
            <a:r>
              <a:rPr lang="en-US" sz="2800" dirty="0" smtClean="0"/>
              <a:t>Forget to over do it in your golden neighborhoods</a:t>
            </a:r>
          </a:p>
          <a:p>
            <a:pPr marL="749808" lvl="3" indent="0">
              <a:buNone/>
            </a:pPr>
            <a:endParaRPr lang="en-US" sz="2800" dirty="0" smtClean="0"/>
          </a:p>
          <a:p>
            <a:pPr lvl="3"/>
            <a:r>
              <a:rPr lang="en-US" sz="2800" dirty="0" smtClean="0"/>
              <a:t>Only change yellow cells!</a:t>
            </a:r>
          </a:p>
          <a:p>
            <a:pPr marL="749808" lvl="3" indent="0"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20401" y="4282823"/>
            <a:ext cx="4307532" cy="4910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Want to improve your results?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00522" y="4773889"/>
            <a:ext cx="4747289" cy="560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9808" lvl="3" indent="0">
              <a:buFont typeface="Arial" panose="020B0604020202020204" pitchFamily="34" charset="0"/>
              <a:buNone/>
            </a:pPr>
            <a:r>
              <a:rPr lang="en-US" sz="2800" dirty="0" smtClean="0"/>
              <a:t>Add inbound methods!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0981">
            <a:off x="7783112" y="781644"/>
            <a:ext cx="3177087" cy="250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How can Holganix help?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8" y="1538705"/>
            <a:ext cx="9371948" cy="4620682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Homeowner Brochures</a:t>
            </a:r>
          </a:p>
          <a:p>
            <a:r>
              <a:rPr lang="en-US" sz="3600" dirty="0" smtClean="0"/>
              <a:t>Lawn Signs</a:t>
            </a:r>
          </a:p>
          <a:p>
            <a:r>
              <a:rPr lang="en-US" sz="3600" dirty="0" smtClean="0"/>
              <a:t>Marketing Plan</a:t>
            </a:r>
          </a:p>
          <a:p>
            <a:r>
              <a:rPr lang="en-US" sz="3600" dirty="0" smtClean="0"/>
              <a:t>Production Support</a:t>
            </a:r>
          </a:p>
          <a:p>
            <a:r>
              <a:rPr lang="en-US" sz="3600" dirty="0" smtClean="0"/>
              <a:t>Conference </a:t>
            </a:r>
            <a:r>
              <a:rPr lang="en-US" sz="3600" dirty="0"/>
              <a:t>C</a:t>
            </a:r>
            <a:r>
              <a:rPr lang="en-US" sz="3600" dirty="0" smtClean="0"/>
              <a:t>alls</a:t>
            </a:r>
          </a:p>
          <a:p>
            <a:r>
              <a:rPr lang="en-US" sz="3600" dirty="0" smtClean="0"/>
              <a:t>Real Green Support</a:t>
            </a:r>
          </a:p>
          <a:p>
            <a:r>
              <a:rPr lang="en-US" sz="3600" dirty="0" smtClean="0"/>
              <a:t>Holganix.com </a:t>
            </a:r>
          </a:p>
          <a:p>
            <a:pPr lvl="3"/>
            <a:r>
              <a:rPr lang="en-US" sz="2800" dirty="0"/>
              <a:t>L</a:t>
            </a:r>
            <a:r>
              <a:rPr lang="en-US" sz="2800" dirty="0" smtClean="0"/>
              <a:t>og-in for all materials digitally</a:t>
            </a:r>
          </a:p>
          <a:p>
            <a:pPr lvl="3"/>
            <a:r>
              <a:rPr lang="en-US" sz="2800" dirty="0" smtClean="0"/>
              <a:t>Blogs &amp; Monthly E-mails</a:t>
            </a:r>
          </a:p>
          <a:p>
            <a:pPr lvl="3"/>
            <a:r>
              <a:rPr lang="en-US" sz="2800" dirty="0" smtClean="0"/>
              <a:t>Facebook  &amp; Twitter</a:t>
            </a:r>
          </a:p>
          <a:p>
            <a:pPr marL="749808" lvl="3" indent="0"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3" y="100781"/>
            <a:ext cx="2040397" cy="194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40" y="2215704"/>
            <a:ext cx="4977744" cy="38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4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425</Words>
  <Application>Microsoft Office PowerPoint</Application>
  <PresentationFormat>Widescreen</PresentationFormat>
  <Paragraphs>112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</vt:lpstr>
      <vt:lpstr>Corbel</vt:lpstr>
      <vt:lpstr>Ecology 16x9</vt:lpstr>
      <vt:lpstr>Break it Down: A FALL Marketing Plan to Grow!</vt:lpstr>
      <vt:lpstr>Overview </vt:lpstr>
      <vt:lpstr>Growth vs Marketing Dollars</vt:lpstr>
      <vt:lpstr>Marketing Machine</vt:lpstr>
      <vt:lpstr>Inbound vs Outbound</vt:lpstr>
      <vt:lpstr>The Big Picture</vt:lpstr>
      <vt:lpstr>How is fall selling different? </vt:lpstr>
      <vt:lpstr>Mistakes people make…</vt:lpstr>
      <vt:lpstr>How can Holganix help? </vt:lpstr>
      <vt:lpstr>Questions? nwise@holganix.com 866-563-2784</vt:lpstr>
      <vt:lpstr>Excel Basics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2017-06-22T16:13:58Z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