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4"/>
  </p:notesMasterIdLst>
  <p:handoutMasterIdLst>
    <p:handoutMasterId r:id="rId25"/>
  </p:handoutMasterIdLst>
  <p:sldIdLst>
    <p:sldId id="258" r:id="rId3"/>
    <p:sldId id="287" r:id="rId4"/>
    <p:sldId id="322" r:id="rId5"/>
    <p:sldId id="308" r:id="rId6"/>
    <p:sldId id="307" r:id="rId7"/>
    <p:sldId id="302" r:id="rId8"/>
    <p:sldId id="300" r:id="rId9"/>
    <p:sldId id="303" r:id="rId10"/>
    <p:sldId id="306" r:id="rId11"/>
    <p:sldId id="321" r:id="rId12"/>
    <p:sldId id="315" r:id="rId13"/>
    <p:sldId id="295" r:id="rId14"/>
    <p:sldId id="296" r:id="rId15"/>
    <p:sldId id="269" r:id="rId16"/>
    <p:sldId id="314" r:id="rId17"/>
    <p:sldId id="313" r:id="rId18"/>
    <p:sldId id="317" r:id="rId19"/>
    <p:sldId id="318" r:id="rId20"/>
    <p:sldId id="319" r:id="rId21"/>
    <p:sldId id="320" r:id="rId22"/>
    <p:sldId id="31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5" autoAdjust="0"/>
    <p:restoredTop sz="95324" autoAdjust="0"/>
  </p:normalViewPr>
  <p:slideViewPr>
    <p:cSldViewPr snapToGrid="0">
      <p:cViewPr varScale="1">
        <p:scale>
          <a:sx n="55" d="100"/>
          <a:sy n="55" d="100"/>
        </p:scale>
        <p:origin x="102" y="1344"/>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11/15/2017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11/15/2017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10</a:t>
            </a:fld>
            <a:endParaRPr lang="en-US"/>
          </a:p>
        </p:txBody>
      </p:sp>
    </p:spTree>
    <p:extLst>
      <p:ext uri="{BB962C8B-B14F-4D97-AF65-F5344CB8AC3E}">
        <p14:creationId xmlns:p14="http://schemas.microsoft.com/office/powerpoint/2010/main" val="2725818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a:t>Click to edit Master title style</a:t>
            </a: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68B1472E-1CCD-4EC3-AD76-F7F5C1D465F0}" type="datetime1">
              <a:rPr lang="en-US" smtClean="0"/>
              <a:t>11/15/2017</a:t>
            </a:fld>
            <a:endParaRP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a:t>Click to edit Master title style</a:t>
            </a: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2A47D190-0624-4E90-8673-2E46CB02767C}" type="datetime1">
              <a:rPr lang="en-US" smtClean="0"/>
              <a:t>11/15/2017</a:t>
            </a:fld>
            <a:endParaRP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7AAA65DE-1F94-49DC-8F3C-2E57653F3B90}" type="datetime1">
              <a:rPr lang="en-US" smtClean="0"/>
              <a:t>11/15/2017</a:t>
            </a:fld>
            <a:endParaRP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a:t>Click to edit Master title style</a:t>
            </a: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a:t>Click to 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D36B31E0-8AE8-4CBB-AB17-31E5AD916BE6}" type="datetime1">
              <a:rPr lang="en-US" smtClean="0"/>
              <a:t>11/15/2017</a:t>
            </a:fld>
            <a:endParaRP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86A9E451-6404-4211-80AE-7CDF190295B4}" type="datetime1">
              <a:rPr lang="en-US" smtClean="0"/>
              <a:t>11/15/2017</a:t>
            </a:fld>
            <a:endParaRPr/>
          </a:p>
        </p:txBody>
      </p:sp>
      <p:sp>
        <p:nvSpPr>
          <p:cNvPr id="8" name="Footer Placeholder 7"/>
          <p:cNvSpPr>
            <a:spLocks noGrp="1"/>
          </p:cNvSpPr>
          <p:nvPr>
            <p:ph type="ftr" sz="quarter" idx="11"/>
          </p:nvPr>
        </p:nvSpPr>
        <p:spPr/>
        <p:txBody>
          <a:bodyPr/>
          <a:lstStyle/>
          <a:p>
            <a:r>
              <a:rPr/>
              <a:t>Footer text here</a:t>
            </a: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9C88C2A1-A925-4593-B8B9-60EA87354390}" type="datetime1">
              <a:rPr lang="en-US" smtClean="0"/>
              <a:t>11/15/2017</a:t>
            </a:fld>
            <a:endParaRPr/>
          </a:p>
        </p:txBody>
      </p:sp>
      <p:sp>
        <p:nvSpPr>
          <p:cNvPr id="4" name="Footer Placeholder 3"/>
          <p:cNvSpPr>
            <a:spLocks noGrp="1"/>
          </p:cNvSpPr>
          <p:nvPr>
            <p:ph type="ftr" sz="quarter" idx="11"/>
          </p:nvPr>
        </p:nvSpPr>
        <p:spPr/>
        <p:txBody>
          <a:bodyPr/>
          <a:lstStyle/>
          <a:p>
            <a:r>
              <a:rPr/>
              <a:t>Footer text here</a:t>
            </a: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E06F0-D011-4490-ABC1-0DC230741F8E}" type="datetime1">
              <a:rPr lang="en-US" smtClean="0"/>
              <a:t>11/15/2017</a:t>
            </a:fld>
            <a:endParaRPr/>
          </a:p>
        </p:txBody>
      </p:sp>
      <p:sp>
        <p:nvSpPr>
          <p:cNvPr id="3" name="Footer Placeholder 2"/>
          <p:cNvSpPr>
            <a:spLocks noGrp="1"/>
          </p:cNvSpPr>
          <p:nvPr>
            <p:ph type="ftr" sz="quarter" idx="11"/>
          </p:nvPr>
        </p:nvSpPr>
        <p:spPr/>
        <p:txBody>
          <a:bodyPr/>
          <a:lstStyle/>
          <a:p>
            <a:r>
              <a:rPr/>
              <a:t>Footer text here</a:t>
            </a:r>
          </a:p>
        </p:txBody>
      </p:sp>
      <p:sp>
        <p:nvSpPr>
          <p:cNvPr id="4" name="Slide Number Placeholder 3"/>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a:t>Click to edit Master title style</a:t>
            </a: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88C7ADBD-8904-4727-AE38-1E5F29FAF65E}" type="datetime1">
              <a:rPr lang="en-US" smtClean="0"/>
              <a:t>11/15/2017</a:t>
            </a:fld>
            <a:endParaRP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a:t>Click to edit Master title style</a:t>
            </a: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0B855980-B90E-4DC9-B5B7-3F6F0CC49E86}" type="datetime1">
              <a:rPr lang="en-US" smtClean="0"/>
              <a:t>11/15/2017</a:t>
            </a:fld>
            <a:endParaRP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AC2B997D-A9B1-4D03-A8DA-08AD6EE5FB1E}" type="datetime1">
              <a:rPr lang="en-US" smtClean="0"/>
              <a:t>11/15/2017</a:t>
            </a:fld>
            <a:endParaRP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a:t>Footer text here</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w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6187" y="1206500"/>
            <a:ext cx="4846320" cy="3215713"/>
          </a:xfrm>
        </p:spPr>
        <p:txBody>
          <a:bodyPr>
            <a:noAutofit/>
          </a:bodyPr>
          <a:lstStyle/>
          <a:p>
            <a:pPr algn="ctr"/>
            <a:r>
              <a:rPr lang="en-US" sz="6000" dirty="0" smtClean="0">
                <a:latin typeface="Cambria" panose="02040503050406030204" pitchFamily="18" charset="0"/>
              </a:rPr>
              <a:t>Break it Down:</a:t>
            </a:r>
            <a:br>
              <a:rPr lang="en-US" sz="6000" dirty="0" smtClean="0">
                <a:latin typeface="Cambria" panose="02040503050406030204" pitchFamily="18" charset="0"/>
              </a:rPr>
            </a:br>
            <a:r>
              <a:rPr lang="en-US" sz="4400" i="1" dirty="0" smtClean="0">
                <a:latin typeface="Cambria" panose="02040503050406030204" pitchFamily="18" charset="0"/>
              </a:rPr>
              <a:t>A Marketing Plan to Grow!</a:t>
            </a:r>
            <a:endParaRPr lang="en-US" sz="4400" i="1" dirty="0">
              <a:latin typeface="Cambria" panose="02040503050406030204" pitchFamily="18" charset="0"/>
            </a:endParaRPr>
          </a:p>
        </p:txBody>
      </p:sp>
      <p:sp>
        <p:nvSpPr>
          <p:cNvPr id="4" name="TextBox 3"/>
          <p:cNvSpPr txBox="1"/>
          <p:nvPr/>
        </p:nvSpPr>
        <p:spPr>
          <a:xfrm>
            <a:off x="3043645" y="4498462"/>
            <a:ext cx="3409405" cy="400110"/>
          </a:xfrm>
          <a:prstGeom prst="rect">
            <a:avLst/>
          </a:prstGeom>
          <a:noFill/>
        </p:spPr>
        <p:txBody>
          <a:bodyPr wrap="square" rtlCol="0">
            <a:spAutoFit/>
          </a:bodyPr>
          <a:lstStyle/>
          <a:p>
            <a:pPr algn="r"/>
            <a:r>
              <a:rPr lang="en-US" sz="2000" b="1" dirty="0" smtClean="0">
                <a:solidFill>
                  <a:schemeClr val="bg1"/>
                </a:solidFill>
              </a:rPr>
              <a:t>Nicole Wise</a:t>
            </a:r>
            <a:endParaRPr lang="en-US" sz="2000" b="1" dirty="0">
              <a:solidFill>
                <a:schemeClr val="bg1"/>
              </a:solidFill>
            </a:endParaRPr>
          </a:p>
        </p:txBody>
      </p:sp>
      <p:sp>
        <p:nvSpPr>
          <p:cNvPr id="5" name="TextBox 4"/>
          <p:cNvSpPr txBox="1"/>
          <p:nvPr/>
        </p:nvSpPr>
        <p:spPr>
          <a:xfrm>
            <a:off x="1131784" y="5349362"/>
            <a:ext cx="3409405" cy="400110"/>
          </a:xfrm>
          <a:prstGeom prst="rect">
            <a:avLst/>
          </a:prstGeom>
          <a:noFill/>
        </p:spPr>
        <p:txBody>
          <a:bodyPr wrap="square" rtlCol="0">
            <a:spAutoFit/>
          </a:bodyPr>
          <a:lstStyle/>
          <a:p>
            <a:pPr algn="r"/>
            <a:r>
              <a:rPr lang="en-US" sz="2000" b="1" dirty="0" smtClean="0">
                <a:solidFill>
                  <a:schemeClr val="bg1"/>
                </a:solidFill>
              </a:rPr>
              <a:t>Spring / Annual Overview</a:t>
            </a:r>
            <a:endParaRPr lang="en-US" sz="2000" b="1" dirty="0">
              <a:solidFill>
                <a:schemeClr val="bg1"/>
              </a:solidFill>
            </a:endParaRP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763" y="1863586"/>
            <a:ext cx="9371949" cy="1616213"/>
          </a:xfrm>
        </p:spPr>
        <p:txBody>
          <a:bodyPr>
            <a:normAutofit fontScale="90000"/>
          </a:bodyPr>
          <a:lstStyle/>
          <a:p>
            <a:r>
              <a:rPr lang="en-US" sz="5400" b="1" dirty="0" smtClean="0">
                <a:latin typeface="Cambria" panose="02040503050406030204" pitchFamily="18" charset="0"/>
              </a:rPr>
              <a:t>Let’s jump into the spreadsheet and bring this plan into reality!</a:t>
            </a:r>
            <a:endParaRPr lang="en-US" sz="4400" b="1" dirty="0">
              <a:latin typeface="Cambria" panose="02040503050406030204" pitchFamily="18" charset="0"/>
            </a:endParaRPr>
          </a:p>
        </p:txBody>
      </p:sp>
      <p:sp>
        <p:nvSpPr>
          <p:cNvPr id="4" name="Date Placeholder 3"/>
          <p:cNvSpPr>
            <a:spLocks noGrp="1"/>
          </p:cNvSpPr>
          <p:nvPr>
            <p:ph type="dt" sz="half" idx="10"/>
          </p:nvPr>
        </p:nvSpPr>
        <p:spPr/>
        <p:txBody>
          <a:bodyPr/>
          <a:lstStyle/>
          <a:p>
            <a:fld id="{6467E61A-2EAB-4F9E-A1A0-723312D47B71}"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10</a:t>
            </a:fld>
            <a:endParaRPr lang="en-US"/>
          </a:p>
        </p:txBody>
      </p:sp>
    </p:spTree>
    <p:extLst>
      <p:ext uri="{BB962C8B-B14F-4D97-AF65-F5344CB8AC3E}">
        <p14:creationId xmlns:p14="http://schemas.microsoft.com/office/powerpoint/2010/main" val="391120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374466" y="4354235"/>
            <a:ext cx="4453467" cy="10517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5202" y="270325"/>
            <a:ext cx="6822132" cy="864208"/>
          </a:xfrm>
        </p:spPr>
        <p:txBody>
          <a:bodyPr>
            <a:normAutofit fontScale="90000"/>
          </a:bodyPr>
          <a:lstStyle/>
          <a:p>
            <a:r>
              <a:rPr lang="en-US" sz="5400" b="1" dirty="0" smtClean="0"/>
              <a:t>Mistakes people make…</a:t>
            </a:r>
            <a:endParaRPr lang="en-US" dirty="0"/>
          </a:p>
        </p:txBody>
      </p:sp>
      <p:sp>
        <p:nvSpPr>
          <p:cNvPr id="3" name="Content Placeholder 2"/>
          <p:cNvSpPr>
            <a:spLocks noGrp="1"/>
          </p:cNvSpPr>
          <p:nvPr>
            <p:ph idx="1"/>
          </p:nvPr>
        </p:nvSpPr>
        <p:spPr>
          <a:xfrm>
            <a:off x="319798" y="1156758"/>
            <a:ext cx="6241869" cy="5142442"/>
          </a:xfrm>
        </p:spPr>
        <p:txBody>
          <a:bodyPr>
            <a:normAutofit fontScale="77500" lnSpcReduction="20000"/>
          </a:bodyPr>
          <a:lstStyle/>
          <a:p>
            <a:r>
              <a:rPr lang="en-US" sz="3400" dirty="0" smtClean="0">
                <a:latin typeface="Cambria" panose="02040503050406030204" pitchFamily="18" charset="0"/>
              </a:rPr>
              <a:t>Add costs into the marketing budget that don’t belong</a:t>
            </a:r>
          </a:p>
          <a:p>
            <a:pPr lvl="2"/>
            <a:r>
              <a:rPr lang="en-US" sz="2800" dirty="0" smtClean="0">
                <a:latin typeface="Cambria" panose="02040503050406030204" pitchFamily="18" charset="0"/>
              </a:rPr>
              <a:t>Things that are just the cost of doing business…</a:t>
            </a:r>
          </a:p>
          <a:p>
            <a:r>
              <a:rPr lang="en-US" sz="3400" dirty="0" smtClean="0">
                <a:latin typeface="Cambria" panose="02040503050406030204" pitchFamily="18" charset="0"/>
              </a:rPr>
              <a:t>Don’t do enough things or don’t do multiples</a:t>
            </a:r>
          </a:p>
          <a:p>
            <a:pPr lvl="1"/>
            <a:r>
              <a:rPr lang="en-US" sz="3000" dirty="0" smtClean="0">
                <a:latin typeface="Cambria" panose="02040503050406030204" pitchFamily="18" charset="0"/>
              </a:rPr>
              <a:t>1 postcard will get you very little to no results</a:t>
            </a:r>
          </a:p>
          <a:p>
            <a:r>
              <a:rPr lang="en-US" sz="3400" dirty="0" smtClean="0">
                <a:latin typeface="Cambria" panose="02040503050406030204" pitchFamily="18" charset="0"/>
              </a:rPr>
              <a:t>Forget to over do it in your golden neighborhoods</a:t>
            </a:r>
          </a:p>
          <a:p>
            <a:r>
              <a:rPr lang="en-US" sz="3400" dirty="0" smtClean="0">
                <a:latin typeface="Cambria" panose="02040503050406030204" pitchFamily="18" charset="0"/>
              </a:rPr>
              <a:t>Only change yellow cells!</a:t>
            </a:r>
          </a:p>
          <a:p>
            <a:r>
              <a:rPr lang="en-US" sz="3400" dirty="0" smtClean="0">
                <a:latin typeface="Cambria" panose="02040503050406030204" pitchFamily="18" charset="0"/>
              </a:rPr>
              <a:t>When you get to the end of the planning spreadsheet do those numbers check out the way you think they should?  What happens if you don’t do one or more of these things?</a:t>
            </a:r>
          </a:p>
          <a:p>
            <a:pPr marL="749808" lvl="3" indent="0">
              <a:buNone/>
            </a:pPr>
            <a:endParaRPr lang="en-US" sz="2800" dirty="0" smtClean="0"/>
          </a:p>
        </p:txBody>
      </p:sp>
      <p:sp>
        <p:nvSpPr>
          <p:cNvPr id="4" name="Date Placeholder 3"/>
          <p:cNvSpPr>
            <a:spLocks noGrp="1"/>
          </p:cNvSpPr>
          <p:nvPr>
            <p:ph type="dt" sz="half" idx="10"/>
          </p:nvPr>
        </p:nvSpPr>
        <p:spPr/>
        <p:txBody>
          <a:bodyPr/>
          <a:lstStyle/>
          <a:p>
            <a:fld id="{35B0ED83-6454-414F-AD3A-3BE9E9438C20}"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11</a:t>
            </a:fld>
            <a:endParaRPr lang="en-US"/>
          </a:p>
        </p:txBody>
      </p:sp>
      <p:sp>
        <p:nvSpPr>
          <p:cNvPr id="7" name="Title 1"/>
          <p:cNvSpPr txBox="1">
            <a:spLocks/>
          </p:cNvSpPr>
          <p:nvPr/>
        </p:nvSpPr>
        <p:spPr>
          <a:xfrm>
            <a:off x="7520401" y="4282823"/>
            <a:ext cx="4307532" cy="491066"/>
          </a:xfrm>
          <a:prstGeom prst="rect">
            <a:avLst/>
          </a:prstGeom>
        </p:spPr>
        <p:txBody>
          <a:bodyPr vert="horz" lIns="91440" tIns="45720" rIns="91440" bIns="45720" rtlCol="0" anchor="b">
            <a:normAutofit fontScale="45000" lnSpcReduction="20000"/>
          </a:bodyPr>
          <a:lstStyle>
            <a:lvl1pPr algn="l" defTabSz="914400" rtl="0" eaLnBrk="1" latinLnBrk="0" hangingPunct="1">
              <a:spcBef>
                <a:spcPct val="0"/>
              </a:spcBef>
              <a:buNone/>
              <a:defRPr sz="3400" kern="1200">
                <a:solidFill>
                  <a:schemeClr val="accent1"/>
                </a:solidFill>
                <a:latin typeface="+mj-lt"/>
                <a:ea typeface="+mj-ea"/>
                <a:cs typeface="+mj-cs"/>
              </a:defRPr>
            </a:lvl1pPr>
          </a:lstStyle>
          <a:p>
            <a:r>
              <a:rPr lang="en-US" sz="5400" b="1" dirty="0" smtClean="0">
                <a:solidFill>
                  <a:schemeClr val="accent5">
                    <a:lumMod val="75000"/>
                  </a:schemeClr>
                </a:solidFill>
              </a:rPr>
              <a:t>Want to improve your results?</a:t>
            </a:r>
            <a:endParaRPr lang="en-US" dirty="0">
              <a:solidFill>
                <a:schemeClr val="accent5">
                  <a:lumMod val="75000"/>
                </a:schemeClr>
              </a:solidFill>
            </a:endParaRPr>
          </a:p>
        </p:txBody>
      </p:sp>
      <p:sp>
        <p:nvSpPr>
          <p:cNvPr id="8" name="Content Placeholder 2"/>
          <p:cNvSpPr txBox="1">
            <a:spLocks/>
          </p:cNvSpPr>
          <p:nvPr/>
        </p:nvSpPr>
        <p:spPr>
          <a:xfrm>
            <a:off x="7300522" y="4773889"/>
            <a:ext cx="4747289" cy="560664"/>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749808" lvl="3" indent="0">
              <a:buFont typeface="Arial" panose="020B0604020202020204" pitchFamily="34" charset="0"/>
              <a:buNone/>
            </a:pPr>
            <a:r>
              <a:rPr lang="en-US" sz="2800" dirty="0" smtClean="0"/>
              <a:t>Add inbound methods!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410981">
            <a:off x="7783112" y="781644"/>
            <a:ext cx="3177087" cy="2500182"/>
          </a:xfrm>
          <a:prstGeom prst="rect">
            <a:avLst/>
          </a:prstGeom>
        </p:spPr>
      </p:pic>
    </p:spTree>
    <p:extLst>
      <p:ext uri="{BB962C8B-B14F-4D97-AF65-F5344CB8AC3E}">
        <p14:creationId xmlns:p14="http://schemas.microsoft.com/office/powerpoint/2010/main" val="369826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95" y="426213"/>
            <a:ext cx="9371949" cy="1183566"/>
          </a:xfrm>
        </p:spPr>
        <p:txBody>
          <a:bodyPr>
            <a:normAutofit/>
          </a:bodyPr>
          <a:lstStyle/>
          <a:p>
            <a:r>
              <a:rPr lang="en-US" sz="6000" b="1" dirty="0" smtClean="0"/>
              <a:t>Growth</a:t>
            </a:r>
            <a:r>
              <a:rPr lang="en-US" sz="5400" b="1" dirty="0" smtClean="0"/>
              <a:t>	</a:t>
            </a:r>
            <a:endParaRPr lang="en-US" sz="5400" b="1" dirty="0"/>
          </a:p>
        </p:txBody>
      </p:sp>
      <p:sp>
        <p:nvSpPr>
          <p:cNvPr id="3" name="Content Placeholder 2"/>
          <p:cNvSpPr>
            <a:spLocks noGrp="1"/>
          </p:cNvSpPr>
          <p:nvPr>
            <p:ph idx="1"/>
          </p:nvPr>
        </p:nvSpPr>
        <p:spPr>
          <a:xfrm>
            <a:off x="4058188" y="534478"/>
            <a:ext cx="7324045" cy="1409955"/>
          </a:xfrm>
        </p:spPr>
        <p:txBody>
          <a:bodyPr>
            <a:normAutofit fontScale="92500"/>
          </a:bodyPr>
          <a:lstStyle/>
          <a:p>
            <a:pPr marL="0" indent="0" algn="ctr">
              <a:buNone/>
            </a:pPr>
            <a:r>
              <a:rPr lang="en-US" sz="4000" b="1" dirty="0" smtClean="0"/>
              <a:t>Some key </a:t>
            </a:r>
            <a:r>
              <a:rPr lang="en-US" sz="4000" b="1" dirty="0"/>
              <a:t>t</a:t>
            </a:r>
            <a:r>
              <a:rPr lang="en-US" sz="4000" b="1" dirty="0" smtClean="0"/>
              <a:t>ips that we discuss with every company ready to grow</a:t>
            </a:r>
          </a:p>
          <a:p>
            <a:pPr marL="0" indent="0" algn="ctr">
              <a:buNone/>
            </a:pPr>
            <a:endParaRPr lang="en-US" b="1" dirty="0"/>
          </a:p>
          <a:p>
            <a:pPr marL="0" indent="0" algn="ctr">
              <a:buNone/>
            </a:pPr>
            <a:endParaRPr lang="en-US" b="1" dirty="0"/>
          </a:p>
        </p:txBody>
      </p:sp>
      <p:sp>
        <p:nvSpPr>
          <p:cNvPr id="4" name="Date Placeholder 3"/>
          <p:cNvSpPr>
            <a:spLocks noGrp="1"/>
          </p:cNvSpPr>
          <p:nvPr>
            <p:ph type="dt" sz="half" idx="10"/>
          </p:nvPr>
        </p:nvSpPr>
        <p:spPr/>
        <p:txBody>
          <a:bodyPr/>
          <a:lstStyle/>
          <a:p>
            <a:fld id="{48BA6C67-C706-4745-872A-222669AC07CE}"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12</a:t>
            </a:fld>
            <a:endParaRPr lang="en-US"/>
          </a:p>
        </p:txBody>
      </p:sp>
      <p:sp>
        <p:nvSpPr>
          <p:cNvPr id="8" name="TextBox 7"/>
          <p:cNvSpPr txBox="1"/>
          <p:nvPr/>
        </p:nvSpPr>
        <p:spPr>
          <a:xfrm>
            <a:off x="1569988" y="1876938"/>
            <a:ext cx="9430107" cy="4287840"/>
          </a:xfrm>
          <a:prstGeom prst="rect">
            <a:avLst/>
          </a:prstGeom>
          <a:noFill/>
        </p:spPr>
        <p:txBody>
          <a:bodyPr wrap="square" rtlCol="0">
            <a:spAutoFit/>
          </a:bodyPr>
          <a:lstStyle/>
          <a:p>
            <a:pPr marL="342900" indent="-342900">
              <a:lnSpc>
                <a:spcPct val="90000"/>
              </a:lnSpc>
              <a:spcBef>
                <a:spcPts val="1100"/>
              </a:spcBef>
              <a:buFont typeface="Arial" pitchFamily="34" charset="0"/>
              <a:buChar char="•"/>
            </a:pPr>
            <a:r>
              <a:rPr lang="en-US" sz="2800" b="1" dirty="0" smtClean="0"/>
              <a:t>Great System- Don’t waste money growing your company if you don’t have a great system to keep track of you prospects, customers, and marketing</a:t>
            </a:r>
          </a:p>
          <a:p>
            <a:pPr marL="342900" indent="-342900">
              <a:lnSpc>
                <a:spcPct val="90000"/>
              </a:lnSpc>
              <a:spcBef>
                <a:spcPts val="1100"/>
              </a:spcBef>
              <a:buFont typeface="Arial" pitchFamily="34" charset="0"/>
              <a:buChar char="•"/>
            </a:pPr>
            <a:r>
              <a:rPr lang="en-US" sz="2800" b="1" dirty="0" smtClean="0"/>
              <a:t>Make sure your message is crystal clear ~ What is your brand promise?</a:t>
            </a:r>
          </a:p>
          <a:p>
            <a:pPr marL="342900" indent="-342900">
              <a:lnSpc>
                <a:spcPct val="90000"/>
              </a:lnSpc>
              <a:spcBef>
                <a:spcPts val="1100"/>
              </a:spcBef>
              <a:buFont typeface="Arial" pitchFamily="34" charset="0"/>
              <a:buChar char="•"/>
            </a:pPr>
            <a:r>
              <a:rPr lang="en-US" sz="2800" b="1" dirty="0" smtClean="0"/>
              <a:t>Focus, Focus, Focus</a:t>
            </a:r>
          </a:p>
          <a:p>
            <a:pPr marL="1257300" lvl="2" indent="-342900">
              <a:lnSpc>
                <a:spcPct val="90000"/>
              </a:lnSpc>
              <a:spcBef>
                <a:spcPts val="1100"/>
              </a:spcBef>
              <a:buFont typeface="Arial" pitchFamily="34" charset="0"/>
              <a:buChar char="•"/>
            </a:pPr>
            <a:r>
              <a:rPr lang="en-US" sz="2800" b="1" dirty="0" smtClean="0"/>
              <a:t>Specific service lines one at a time</a:t>
            </a:r>
          </a:p>
          <a:p>
            <a:pPr marL="1257300" lvl="2" indent="-342900">
              <a:lnSpc>
                <a:spcPct val="90000"/>
              </a:lnSpc>
              <a:spcBef>
                <a:spcPts val="1100"/>
              </a:spcBef>
              <a:buFont typeface="Arial" pitchFamily="34" charset="0"/>
              <a:buChar char="•"/>
            </a:pPr>
            <a:r>
              <a:rPr lang="en-US" sz="2800" b="1" dirty="0" smtClean="0"/>
              <a:t>Golden Streets</a:t>
            </a:r>
          </a:p>
          <a:p>
            <a:pPr marL="1257300" lvl="2" indent="-342900">
              <a:lnSpc>
                <a:spcPct val="90000"/>
              </a:lnSpc>
              <a:spcBef>
                <a:spcPts val="1100"/>
              </a:spcBef>
              <a:buFont typeface="Arial" pitchFamily="34" charset="0"/>
              <a:buChar char="•"/>
            </a:pPr>
            <a:r>
              <a:rPr lang="en-US" sz="2800" b="1" dirty="0" smtClean="0"/>
              <a:t>KISS </a:t>
            </a:r>
            <a:endParaRPr lang="en-US" sz="2800" dirty="0"/>
          </a:p>
        </p:txBody>
      </p:sp>
    </p:spTree>
    <p:extLst>
      <p:ext uri="{BB962C8B-B14F-4D97-AF65-F5344CB8AC3E}">
        <p14:creationId xmlns:p14="http://schemas.microsoft.com/office/powerpoint/2010/main" val="94005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How can Holganix help?</a:t>
            </a:r>
            <a:r>
              <a:rPr lang="en-US" dirty="0" smtClean="0"/>
              <a:t>	</a:t>
            </a:r>
            <a:endParaRPr lang="en-US" dirty="0"/>
          </a:p>
        </p:txBody>
      </p:sp>
      <p:sp>
        <p:nvSpPr>
          <p:cNvPr id="3" name="Content Placeholder 2"/>
          <p:cNvSpPr>
            <a:spLocks noGrp="1"/>
          </p:cNvSpPr>
          <p:nvPr>
            <p:ph idx="1"/>
          </p:nvPr>
        </p:nvSpPr>
        <p:spPr>
          <a:xfrm>
            <a:off x="395998" y="1538705"/>
            <a:ext cx="9371948" cy="4620682"/>
          </a:xfrm>
        </p:spPr>
        <p:txBody>
          <a:bodyPr>
            <a:normAutofit fontScale="92500" lnSpcReduction="20000"/>
          </a:bodyPr>
          <a:lstStyle/>
          <a:p>
            <a:r>
              <a:rPr lang="en-US" sz="3600" dirty="0" smtClean="0"/>
              <a:t>Homeowner Brochures</a:t>
            </a:r>
          </a:p>
          <a:p>
            <a:r>
              <a:rPr lang="en-US" sz="3600" dirty="0" smtClean="0"/>
              <a:t>Lawn Signs</a:t>
            </a:r>
          </a:p>
          <a:p>
            <a:r>
              <a:rPr lang="en-US" sz="3600" dirty="0" smtClean="0"/>
              <a:t>Marketing Plan</a:t>
            </a:r>
          </a:p>
          <a:p>
            <a:r>
              <a:rPr lang="en-US" sz="3600" dirty="0" smtClean="0"/>
              <a:t>Production Support</a:t>
            </a:r>
          </a:p>
          <a:p>
            <a:r>
              <a:rPr lang="en-US" sz="3600" dirty="0" smtClean="0"/>
              <a:t>Conference </a:t>
            </a:r>
            <a:r>
              <a:rPr lang="en-US" sz="3600" dirty="0"/>
              <a:t>C</a:t>
            </a:r>
            <a:r>
              <a:rPr lang="en-US" sz="3600" dirty="0" smtClean="0"/>
              <a:t>alls</a:t>
            </a:r>
          </a:p>
          <a:p>
            <a:r>
              <a:rPr lang="en-US" sz="3600" dirty="0" smtClean="0"/>
              <a:t>Real Green Support</a:t>
            </a:r>
          </a:p>
          <a:p>
            <a:r>
              <a:rPr lang="en-US" sz="3600" dirty="0" smtClean="0"/>
              <a:t>Holganix.com </a:t>
            </a:r>
          </a:p>
          <a:p>
            <a:pPr lvl="3"/>
            <a:r>
              <a:rPr lang="en-US" sz="2800" dirty="0"/>
              <a:t>L</a:t>
            </a:r>
            <a:r>
              <a:rPr lang="en-US" sz="2800" dirty="0" smtClean="0"/>
              <a:t>og-in for all materials digitally</a:t>
            </a:r>
          </a:p>
          <a:p>
            <a:pPr lvl="3"/>
            <a:r>
              <a:rPr lang="en-US" sz="2800" dirty="0" smtClean="0"/>
              <a:t>Blogs &amp; Monthly E-mails</a:t>
            </a:r>
          </a:p>
          <a:p>
            <a:pPr lvl="3"/>
            <a:r>
              <a:rPr lang="en-US" sz="2800" dirty="0" smtClean="0"/>
              <a:t>Facebook  &amp; Twitter</a:t>
            </a:r>
          </a:p>
          <a:p>
            <a:pPr marL="749808" lvl="3" indent="0">
              <a:buNone/>
            </a:pPr>
            <a:endParaRPr lang="en-US" sz="2800" dirty="0"/>
          </a:p>
        </p:txBody>
      </p:sp>
      <p:sp>
        <p:nvSpPr>
          <p:cNvPr id="4" name="Date Placeholder 3"/>
          <p:cNvSpPr>
            <a:spLocks noGrp="1"/>
          </p:cNvSpPr>
          <p:nvPr>
            <p:ph type="dt" sz="half" idx="10"/>
          </p:nvPr>
        </p:nvSpPr>
        <p:spPr/>
        <p:txBody>
          <a:bodyPr/>
          <a:lstStyle/>
          <a:p>
            <a:fld id="{89597DB6-0588-4C35-9170-9D057F49C4E9}"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13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2113" y="100781"/>
            <a:ext cx="2040397" cy="194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840" y="2215704"/>
            <a:ext cx="4977744" cy="38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16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br>
              <a:rPr lang="en-US" dirty="0" smtClean="0"/>
            </a:br>
            <a:r>
              <a:rPr lang="en-US" sz="4000" dirty="0" smtClean="0"/>
              <a:t>nwise@holganix.com</a:t>
            </a:r>
            <a:br>
              <a:rPr lang="en-US" sz="4000" dirty="0" smtClean="0"/>
            </a:br>
            <a:r>
              <a:rPr lang="en-US" sz="4000" dirty="0" smtClean="0"/>
              <a:t>866-563-2784</a:t>
            </a:r>
            <a:endParaRPr lang="en-US" sz="40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69" y="160820"/>
            <a:ext cx="9371949" cy="982180"/>
          </a:xfrm>
        </p:spPr>
        <p:txBody>
          <a:bodyPr>
            <a:normAutofit/>
          </a:bodyPr>
          <a:lstStyle/>
          <a:p>
            <a:r>
              <a:rPr lang="en-US" sz="5400" b="1" dirty="0">
                <a:latin typeface="Cambria" panose="02040503050406030204" pitchFamily="18" charset="0"/>
              </a:rPr>
              <a:t>Excel Basics</a:t>
            </a:r>
          </a:p>
        </p:txBody>
      </p:sp>
      <p:sp>
        <p:nvSpPr>
          <p:cNvPr id="3" name="Content Placeholder 2"/>
          <p:cNvSpPr>
            <a:spLocks noGrp="1"/>
          </p:cNvSpPr>
          <p:nvPr>
            <p:ph idx="1"/>
          </p:nvPr>
        </p:nvSpPr>
        <p:spPr>
          <a:xfrm>
            <a:off x="0" y="1126671"/>
            <a:ext cx="5447973" cy="5221242"/>
          </a:xfrm>
        </p:spPr>
        <p:txBody>
          <a:bodyPr>
            <a:normAutofit lnSpcReduction="10000"/>
          </a:bodyPr>
          <a:lstStyle/>
          <a:p>
            <a:r>
              <a:rPr lang="en-US" sz="3600" dirty="0" smtClean="0">
                <a:latin typeface="Cambria" panose="02040503050406030204" pitchFamily="18" charset="0"/>
              </a:rPr>
              <a:t>Workbook vs Worksheet </a:t>
            </a:r>
          </a:p>
          <a:p>
            <a:pPr lvl="1"/>
            <a:r>
              <a:rPr lang="en-US" sz="3200" dirty="0">
                <a:latin typeface="Cambria" panose="02040503050406030204" pitchFamily="18" charset="0"/>
              </a:rPr>
              <a:t>The file itself is the workbook</a:t>
            </a:r>
          </a:p>
          <a:p>
            <a:pPr lvl="1"/>
            <a:r>
              <a:rPr lang="en-US" sz="3200" dirty="0" smtClean="0">
                <a:latin typeface="Cambria" panose="02040503050406030204" pitchFamily="18" charset="0"/>
              </a:rPr>
              <a:t>At the bottom there are tabs that are called worksheets</a:t>
            </a:r>
            <a:endParaRPr lang="en-US" sz="3200" dirty="0">
              <a:latin typeface="Cambria" panose="02040503050406030204" pitchFamily="18" charset="0"/>
            </a:endParaRPr>
          </a:p>
          <a:p>
            <a:r>
              <a:rPr lang="en-US" sz="3600" dirty="0" smtClean="0">
                <a:latin typeface="Cambria" panose="02040503050406030204" pitchFamily="18" charset="0"/>
              </a:rPr>
              <a:t>Formula </a:t>
            </a:r>
            <a:r>
              <a:rPr lang="en-US" sz="3600" dirty="0">
                <a:latin typeface="Cambria" panose="02040503050406030204" pitchFamily="18" charset="0"/>
              </a:rPr>
              <a:t>bar vs </a:t>
            </a:r>
            <a:r>
              <a:rPr lang="en-US" sz="3600" dirty="0" smtClean="0">
                <a:latin typeface="Cambria" panose="02040503050406030204" pitchFamily="18" charset="0"/>
              </a:rPr>
              <a:t>cell</a:t>
            </a:r>
          </a:p>
          <a:p>
            <a:pPr lvl="1"/>
            <a:r>
              <a:rPr lang="en-US" sz="3200" dirty="0" smtClean="0">
                <a:latin typeface="Cambria" panose="02040503050406030204" pitchFamily="18" charset="0"/>
              </a:rPr>
              <a:t>To change the formula you click on the cell and then change to formula in the </a:t>
            </a:r>
            <a:r>
              <a:rPr lang="en-US" sz="3200" dirty="0">
                <a:latin typeface="Cambria" panose="02040503050406030204" pitchFamily="18" charset="0"/>
              </a:rPr>
              <a:t>b</a:t>
            </a:r>
            <a:r>
              <a:rPr lang="en-US" sz="3200" dirty="0" smtClean="0">
                <a:latin typeface="Cambria" panose="02040503050406030204" pitchFamily="18" charset="0"/>
              </a:rPr>
              <a:t>ar at the top </a:t>
            </a:r>
            <a:endParaRPr lang="en-US" sz="3200" dirty="0">
              <a:latin typeface="Cambria" panose="02040503050406030204" pitchFamily="18" charset="0"/>
            </a:endParaRPr>
          </a:p>
          <a:p>
            <a:endParaRPr lang="en-US" sz="3600" dirty="0">
              <a:latin typeface="Cambria" panose="02040503050406030204" pitchFamily="18" charset="0"/>
            </a:endParaRPr>
          </a:p>
        </p:txBody>
      </p:sp>
      <p:sp>
        <p:nvSpPr>
          <p:cNvPr id="4" name="Date Placeholder 3"/>
          <p:cNvSpPr>
            <a:spLocks noGrp="1"/>
          </p:cNvSpPr>
          <p:nvPr>
            <p:ph type="dt" sz="half" idx="10"/>
          </p:nvPr>
        </p:nvSpPr>
        <p:spPr/>
        <p:txBody>
          <a:bodyPr/>
          <a:lstStyle/>
          <a:p>
            <a:fld id="{181CA4A3-20A6-4DF0-990D-0972D5FAEE0A}"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15</a:t>
            </a:fld>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785" y="429078"/>
            <a:ext cx="6317215" cy="569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3918857" y="3461657"/>
            <a:ext cx="3706586" cy="21717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049486" y="2008414"/>
            <a:ext cx="4620985" cy="3869872"/>
          </a:xfrm>
          <a:prstGeom prst="straightConnector1">
            <a:avLst/>
          </a:prstGeom>
          <a:ln w="254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18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87" y="235144"/>
            <a:ext cx="9371949" cy="1183566"/>
          </a:xfrm>
        </p:spPr>
        <p:txBody>
          <a:bodyPr>
            <a:normAutofit/>
          </a:bodyPr>
          <a:lstStyle/>
          <a:p>
            <a:r>
              <a:rPr lang="en-US" sz="5400" b="1" dirty="0" smtClean="0">
                <a:latin typeface="Cambria" panose="02040503050406030204" pitchFamily="18" charset="0"/>
              </a:rPr>
              <a:t>THE Spreadsheet</a:t>
            </a:r>
            <a:endParaRPr lang="en-US" sz="4400" b="1" dirty="0">
              <a:latin typeface="Cambria" panose="02040503050406030204" pitchFamily="18" charset="0"/>
            </a:endParaRPr>
          </a:p>
        </p:txBody>
      </p:sp>
      <p:sp>
        <p:nvSpPr>
          <p:cNvPr id="4" name="Date Placeholder 3"/>
          <p:cNvSpPr>
            <a:spLocks noGrp="1"/>
          </p:cNvSpPr>
          <p:nvPr>
            <p:ph type="dt" sz="half" idx="10"/>
          </p:nvPr>
        </p:nvSpPr>
        <p:spPr/>
        <p:txBody>
          <a:bodyPr/>
          <a:lstStyle/>
          <a:p>
            <a:fld id="{EECAD6F5-7D64-4BC3-8823-B3433C46219B}"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16</a:t>
            </a:fld>
            <a:endParaRPr lang="en-US"/>
          </a:p>
        </p:txBody>
      </p:sp>
      <p:graphicFrame>
        <p:nvGraphicFramePr>
          <p:cNvPr id="11" name="Object 10"/>
          <p:cNvGraphicFramePr>
            <a:graphicFrameLocks noChangeAspect="1"/>
          </p:cNvGraphicFramePr>
          <p:nvPr>
            <p:extLst/>
          </p:nvPr>
        </p:nvGraphicFramePr>
        <p:xfrm>
          <a:off x="0" y="1833852"/>
          <a:ext cx="5278693" cy="3721100"/>
        </p:xfrm>
        <a:graphic>
          <a:graphicData uri="http://schemas.openxmlformats.org/presentationml/2006/ole">
            <mc:AlternateContent xmlns:mc="http://schemas.openxmlformats.org/markup-compatibility/2006">
              <mc:Choice xmlns:v="urn:schemas-microsoft-com:vml" Requires="v">
                <p:oleObj spid="_x0000_s3082" name="Worksheet" r:id="rId3" imgW="4505376" imgH="2638335" progId="Excel.Sheet.8">
                  <p:embed/>
                </p:oleObj>
              </mc:Choice>
              <mc:Fallback>
                <p:oleObj name="Worksheet" r:id="rId3" imgW="4505376" imgH="2638335" progId="Excel.Sheet.8">
                  <p:embed/>
                  <p:pic>
                    <p:nvPicPr>
                      <p:cNvPr id="0" name=""/>
                      <p:cNvPicPr/>
                      <p:nvPr/>
                    </p:nvPicPr>
                    <p:blipFill>
                      <a:blip r:embed="rId4"/>
                      <a:stretch>
                        <a:fillRect/>
                      </a:stretch>
                    </p:blipFill>
                    <p:spPr>
                      <a:xfrm>
                        <a:off x="0" y="1833852"/>
                        <a:ext cx="5278693" cy="3721100"/>
                      </a:xfrm>
                      <a:prstGeom prst="rect">
                        <a:avLst/>
                      </a:prstGeom>
                      <a:noFill/>
                    </p:spPr>
                  </p:pic>
                </p:oleObj>
              </mc:Fallback>
            </mc:AlternateContent>
          </a:graphicData>
        </a:graphic>
      </p:graphicFrame>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0866" y="2671763"/>
            <a:ext cx="6879248" cy="301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36815" y="1464520"/>
            <a:ext cx="10091057"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32287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11" y="0"/>
            <a:ext cx="9371949" cy="1183566"/>
          </a:xfrm>
        </p:spPr>
        <p:txBody>
          <a:bodyPr>
            <a:normAutofit/>
          </a:bodyPr>
          <a:lstStyle/>
          <a:p>
            <a:r>
              <a:rPr lang="en-US" sz="5400" b="1" dirty="0">
                <a:latin typeface="Cambria" panose="02040503050406030204" pitchFamily="18" charset="0"/>
              </a:rPr>
              <a:t>Low Hanging Fruit</a:t>
            </a:r>
          </a:p>
        </p:txBody>
      </p:sp>
      <p:sp>
        <p:nvSpPr>
          <p:cNvPr id="3" name="Content Placeholder 2"/>
          <p:cNvSpPr>
            <a:spLocks noGrp="1"/>
          </p:cNvSpPr>
          <p:nvPr>
            <p:ph idx="1"/>
          </p:nvPr>
        </p:nvSpPr>
        <p:spPr>
          <a:xfrm>
            <a:off x="381326" y="1239429"/>
            <a:ext cx="10101617" cy="1895657"/>
          </a:xfrm>
        </p:spPr>
        <p:txBody>
          <a:bodyPr>
            <a:normAutofit/>
          </a:bodyPr>
          <a:lstStyle/>
          <a:p>
            <a:r>
              <a:rPr lang="en-US" sz="4000" dirty="0">
                <a:latin typeface="Cambria" panose="02040503050406030204" pitchFamily="18" charset="0"/>
              </a:rPr>
              <a:t>People who already know who you are 2x more likely to buy from you</a:t>
            </a:r>
          </a:p>
          <a:p>
            <a:r>
              <a:rPr lang="en-US" sz="4000" dirty="0">
                <a:latin typeface="Cambria" panose="02040503050406030204" pitchFamily="18" charset="0"/>
              </a:rPr>
              <a:t>Cancels, Other Services, Request Estimate</a:t>
            </a:r>
          </a:p>
          <a:p>
            <a:endParaRPr lang="en-US" sz="3600" dirty="0">
              <a:latin typeface="Cambria" panose="02040503050406030204" pitchFamily="18" charset="0"/>
            </a:endParaRPr>
          </a:p>
        </p:txBody>
      </p:sp>
      <p:sp>
        <p:nvSpPr>
          <p:cNvPr id="4" name="Date Placeholder 3"/>
          <p:cNvSpPr>
            <a:spLocks noGrp="1"/>
          </p:cNvSpPr>
          <p:nvPr>
            <p:ph type="dt" sz="half" idx="10"/>
          </p:nvPr>
        </p:nvSpPr>
        <p:spPr/>
        <p:txBody>
          <a:bodyPr/>
          <a:lstStyle/>
          <a:p>
            <a:fld id="{03E50003-1B88-4261-9B5B-44A1A285B09A}"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17</a:t>
            </a:fld>
            <a:endParaRPr lang="en-US"/>
          </a:p>
        </p:txBody>
      </p:sp>
      <p:pic>
        <p:nvPicPr>
          <p:cNvPr id="7171" name="Picture 3" descr="C:\Users\nicole wise\AppData\Local\Microsoft\Windows\Temporary Internet Files\Content.IE5\GGX6F4XS\MC90021739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8792" y="949100"/>
            <a:ext cx="1481138" cy="17922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27" y="3085623"/>
            <a:ext cx="11364685" cy="147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26" y="4743565"/>
            <a:ext cx="11364685" cy="147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23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11" y="0"/>
            <a:ext cx="9371949" cy="949100"/>
          </a:xfrm>
        </p:spPr>
        <p:txBody>
          <a:bodyPr>
            <a:normAutofit/>
          </a:bodyPr>
          <a:lstStyle/>
          <a:p>
            <a:r>
              <a:rPr lang="en-US" sz="5400" b="1" dirty="0" smtClean="0">
                <a:latin typeface="Cambria" panose="02040503050406030204" pitchFamily="18" charset="0"/>
              </a:rPr>
              <a:t>Golden Streets</a:t>
            </a:r>
            <a:endParaRPr lang="en-US" sz="5400" b="1" dirty="0">
              <a:latin typeface="Cambria" panose="02040503050406030204" pitchFamily="18" charset="0"/>
            </a:endParaRPr>
          </a:p>
        </p:txBody>
      </p:sp>
      <p:sp>
        <p:nvSpPr>
          <p:cNvPr id="3" name="Content Placeholder 2"/>
          <p:cNvSpPr>
            <a:spLocks noGrp="1"/>
          </p:cNvSpPr>
          <p:nvPr>
            <p:ph idx="1"/>
          </p:nvPr>
        </p:nvSpPr>
        <p:spPr>
          <a:xfrm>
            <a:off x="310569" y="1031057"/>
            <a:ext cx="11592960" cy="2120357"/>
          </a:xfrm>
        </p:spPr>
        <p:txBody>
          <a:bodyPr>
            <a:normAutofit/>
          </a:bodyPr>
          <a:lstStyle/>
          <a:p>
            <a:pPr marL="0" indent="0" algn="ctr">
              <a:buNone/>
            </a:pPr>
            <a:r>
              <a:rPr lang="en-US" sz="3600" dirty="0" smtClean="0">
                <a:latin typeface="Cambria" panose="02040503050406030204" pitchFamily="18" charset="0"/>
              </a:rPr>
              <a:t>Think </a:t>
            </a:r>
            <a:r>
              <a:rPr lang="en-US" sz="3600" dirty="0">
                <a:latin typeface="Cambria" panose="02040503050406030204" pitchFamily="18" charset="0"/>
              </a:rPr>
              <a:t>outside of the box!  How can I make personal relationships and gain referrals and be part of the bus stop marketing in these 3-5 </a:t>
            </a:r>
            <a:r>
              <a:rPr lang="en-US" sz="3600" dirty="0" smtClean="0">
                <a:latin typeface="Cambria" panose="02040503050406030204" pitchFamily="18" charset="0"/>
              </a:rPr>
              <a:t>neighborhoods</a:t>
            </a:r>
            <a:endParaRPr lang="en-US" sz="3200" dirty="0">
              <a:latin typeface="Cambria" panose="02040503050406030204" pitchFamily="18" charset="0"/>
            </a:endParaRPr>
          </a:p>
        </p:txBody>
      </p:sp>
      <p:sp>
        <p:nvSpPr>
          <p:cNvPr id="4" name="Date Placeholder 3"/>
          <p:cNvSpPr>
            <a:spLocks noGrp="1"/>
          </p:cNvSpPr>
          <p:nvPr>
            <p:ph type="dt" sz="half" idx="10"/>
          </p:nvPr>
        </p:nvSpPr>
        <p:spPr/>
        <p:txBody>
          <a:bodyPr/>
          <a:lstStyle/>
          <a:p>
            <a:fld id="{6CA1CD17-FDB3-4EE2-90C1-43F41AD15722}"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18</a:t>
            </a:fld>
            <a:endParaRPr lang="en-US"/>
          </a:p>
        </p:txBody>
      </p:sp>
      <p:sp>
        <p:nvSpPr>
          <p:cNvPr id="11" name="Content Placeholder 2"/>
          <p:cNvSpPr txBox="1">
            <a:spLocks/>
          </p:cNvSpPr>
          <p:nvPr/>
        </p:nvSpPr>
        <p:spPr>
          <a:xfrm>
            <a:off x="3766784" y="2652596"/>
            <a:ext cx="4087260" cy="2450828"/>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lvl="5" indent="0" algn="ctr">
              <a:lnSpc>
                <a:spcPct val="80000"/>
              </a:lnSpc>
              <a:spcBef>
                <a:spcPts val="1100"/>
              </a:spcBef>
              <a:buNone/>
            </a:pPr>
            <a:r>
              <a:rPr lang="en-US" sz="3600" dirty="0">
                <a:latin typeface="Cambria" panose="02040503050406030204" pitchFamily="18" charset="0"/>
              </a:rPr>
              <a:t>Invitation</a:t>
            </a:r>
          </a:p>
          <a:p>
            <a:pPr marL="0" lvl="5" indent="0" algn="ctr">
              <a:lnSpc>
                <a:spcPct val="80000"/>
              </a:lnSpc>
              <a:spcBef>
                <a:spcPts val="1100"/>
              </a:spcBef>
              <a:buNone/>
            </a:pPr>
            <a:r>
              <a:rPr lang="en-US" sz="3600" dirty="0">
                <a:latin typeface="Cambria" panose="02040503050406030204" pitchFamily="18" charset="0"/>
              </a:rPr>
              <a:t>Frisbee</a:t>
            </a:r>
          </a:p>
          <a:p>
            <a:pPr marL="0" lvl="5" indent="0" algn="ctr">
              <a:lnSpc>
                <a:spcPct val="80000"/>
              </a:lnSpc>
              <a:spcBef>
                <a:spcPts val="1100"/>
              </a:spcBef>
              <a:buNone/>
            </a:pPr>
            <a:r>
              <a:rPr lang="en-US" sz="3600" dirty="0">
                <a:latin typeface="Cambria" panose="02040503050406030204" pitchFamily="18" charset="0"/>
              </a:rPr>
              <a:t>Postcard</a:t>
            </a:r>
          </a:p>
          <a:p>
            <a:pPr marL="0" lvl="5" indent="0" algn="ctr">
              <a:lnSpc>
                <a:spcPct val="80000"/>
              </a:lnSpc>
              <a:spcBef>
                <a:spcPts val="1100"/>
              </a:spcBef>
              <a:buNone/>
            </a:pPr>
            <a:r>
              <a:rPr lang="en-US" sz="3600" dirty="0">
                <a:latin typeface="Cambria" panose="02040503050406030204" pitchFamily="18" charset="0"/>
              </a:rPr>
              <a:t>Prepay Offer</a:t>
            </a:r>
          </a:p>
        </p:txBody>
      </p:sp>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84" y="5103424"/>
            <a:ext cx="11190259" cy="125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14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11" y="0"/>
            <a:ext cx="9371949" cy="949100"/>
          </a:xfrm>
        </p:spPr>
        <p:txBody>
          <a:bodyPr>
            <a:normAutofit/>
          </a:bodyPr>
          <a:lstStyle/>
          <a:p>
            <a:r>
              <a:rPr lang="en-US" sz="5400" b="1" dirty="0" smtClean="0">
                <a:latin typeface="Cambria" panose="02040503050406030204" pitchFamily="18" charset="0"/>
              </a:rPr>
              <a:t>Direct Mail</a:t>
            </a:r>
            <a:endParaRPr lang="en-US" sz="5400" b="1" dirty="0">
              <a:latin typeface="Cambria" panose="02040503050406030204" pitchFamily="18" charset="0"/>
            </a:endParaRPr>
          </a:p>
        </p:txBody>
      </p:sp>
      <p:sp>
        <p:nvSpPr>
          <p:cNvPr id="3" name="Content Placeholder 2"/>
          <p:cNvSpPr>
            <a:spLocks noGrp="1"/>
          </p:cNvSpPr>
          <p:nvPr>
            <p:ph idx="1"/>
          </p:nvPr>
        </p:nvSpPr>
        <p:spPr>
          <a:xfrm>
            <a:off x="310569" y="1031057"/>
            <a:ext cx="11592960" cy="2120357"/>
          </a:xfrm>
        </p:spPr>
        <p:txBody>
          <a:bodyPr>
            <a:normAutofit/>
          </a:bodyPr>
          <a:lstStyle/>
          <a:p>
            <a:r>
              <a:rPr lang="en-US" sz="3200" dirty="0" smtClean="0">
                <a:latin typeface="Cambria" panose="02040503050406030204" pitchFamily="18" charset="0"/>
              </a:rPr>
              <a:t>2 Schools of Thought – Personalized vs Generic</a:t>
            </a:r>
          </a:p>
          <a:p>
            <a:r>
              <a:rPr lang="en-US" sz="3200" dirty="0" smtClean="0">
                <a:latin typeface="Cambria" panose="02040503050406030204" pitchFamily="18" charset="0"/>
              </a:rPr>
              <a:t>Every Door Direct Mail - $0.25</a:t>
            </a:r>
            <a:endParaRPr lang="en-US" sz="3200" dirty="0">
              <a:latin typeface="Cambria" panose="02040503050406030204" pitchFamily="18" charset="0"/>
            </a:endParaRPr>
          </a:p>
        </p:txBody>
      </p:sp>
      <p:sp>
        <p:nvSpPr>
          <p:cNvPr id="4" name="Date Placeholder 3"/>
          <p:cNvSpPr>
            <a:spLocks noGrp="1"/>
          </p:cNvSpPr>
          <p:nvPr>
            <p:ph type="dt" sz="half" idx="10"/>
          </p:nvPr>
        </p:nvSpPr>
        <p:spPr/>
        <p:txBody>
          <a:bodyPr/>
          <a:lstStyle/>
          <a:p>
            <a:fld id="{8E66E961-ACD7-4F92-9A44-043878B33BE3}"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19</a:t>
            </a:fld>
            <a:endParaRPr lang="en-US"/>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9" y="2814637"/>
            <a:ext cx="11187663" cy="94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94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6"/>
            <a:ext cx="9371949" cy="932227"/>
          </a:xfrm>
        </p:spPr>
        <p:txBody>
          <a:bodyPr>
            <a:normAutofit/>
          </a:bodyPr>
          <a:lstStyle/>
          <a:p>
            <a:r>
              <a:rPr lang="en-US" sz="5400" b="1" dirty="0" smtClean="0">
                <a:latin typeface="Cambria" panose="02040503050406030204" pitchFamily="18" charset="0"/>
              </a:rPr>
              <a:t>What is your goal today?</a:t>
            </a:r>
            <a:r>
              <a:rPr lang="en-US" sz="4400" b="1" dirty="0" smtClean="0"/>
              <a:t>	</a:t>
            </a:r>
            <a:endParaRPr lang="en-US" sz="4400" b="1" dirty="0"/>
          </a:p>
        </p:txBody>
      </p:sp>
      <p:sp>
        <p:nvSpPr>
          <p:cNvPr id="3" name="Content Placeholder 2"/>
          <p:cNvSpPr>
            <a:spLocks noGrp="1"/>
          </p:cNvSpPr>
          <p:nvPr>
            <p:ph idx="1"/>
          </p:nvPr>
        </p:nvSpPr>
        <p:spPr>
          <a:xfrm>
            <a:off x="1410027" y="1175657"/>
            <a:ext cx="9371948" cy="5323113"/>
          </a:xfrm>
        </p:spPr>
        <p:txBody>
          <a:bodyPr>
            <a:normAutofit/>
          </a:bodyPr>
          <a:lstStyle/>
          <a:p>
            <a:pPr marL="1492758" lvl="3" indent="-742950">
              <a:buAutoNum type="arabicPeriod"/>
            </a:pPr>
            <a:endParaRPr lang="en-US" sz="4000" dirty="0" smtClean="0">
              <a:latin typeface="Cambria" panose="02040503050406030204" pitchFamily="18" charset="0"/>
            </a:endParaRPr>
          </a:p>
          <a:p>
            <a:pPr marL="1492758" lvl="3" indent="-742950">
              <a:buAutoNum type="arabicPeriod"/>
            </a:pPr>
            <a:r>
              <a:rPr lang="en-US" sz="4000" dirty="0" smtClean="0">
                <a:latin typeface="Cambria" panose="02040503050406030204" pitchFamily="18" charset="0"/>
              </a:rPr>
              <a:t>Take 2-3 ideas away to implement this season.</a:t>
            </a:r>
          </a:p>
          <a:p>
            <a:pPr marL="1492758" lvl="3" indent="-742950">
              <a:buAutoNum type="arabicPeriod"/>
            </a:pPr>
            <a:endParaRPr lang="en-US" sz="4000" dirty="0" smtClean="0">
              <a:latin typeface="Cambria" panose="02040503050406030204" pitchFamily="18" charset="0"/>
            </a:endParaRPr>
          </a:p>
          <a:p>
            <a:pPr marL="1492758" lvl="3" indent="-742950">
              <a:buAutoNum type="arabicPeriod"/>
            </a:pPr>
            <a:r>
              <a:rPr lang="en-US" sz="4000" dirty="0" smtClean="0">
                <a:latin typeface="Cambria" panose="02040503050406030204" pitchFamily="18" charset="0"/>
              </a:rPr>
              <a:t>Use today’s information to jump into the larger task of creating my own marketing plan. Pla</a:t>
            </a:r>
            <a:r>
              <a:rPr lang="en-US" sz="4000" dirty="0" smtClean="0">
                <a:latin typeface="Cambria" panose="02040503050406030204" pitchFamily="18" charset="0"/>
              </a:rPr>
              <a:t>n to spend 16-24 hours on this after today.  </a:t>
            </a:r>
            <a:endParaRPr lang="en-US" sz="4000" dirty="0" smtClean="0">
              <a:latin typeface="Cambria" panose="02040503050406030204" pitchFamily="18" charset="0"/>
            </a:endParaRPr>
          </a:p>
          <a:p>
            <a:pPr marL="749808" lvl="3" indent="0">
              <a:buNone/>
            </a:pPr>
            <a:r>
              <a:rPr lang="en-US" sz="4000" dirty="0">
                <a:latin typeface="Cambria" panose="02040503050406030204" pitchFamily="18" charset="0"/>
              </a:rPr>
              <a:t> </a:t>
            </a:r>
            <a:r>
              <a:rPr lang="en-US" sz="4000" dirty="0" smtClean="0">
                <a:latin typeface="Cambria" panose="02040503050406030204" pitchFamily="18" charset="0"/>
              </a:rPr>
              <a:t>     </a:t>
            </a:r>
            <a:r>
              <a:rPr lang="en-US" sz="4000" dirty="0" smtClean="0">
                <a:latin typeface="Cambria" panose="02040503050406030204" pitchFamily="18" charset="0"/>
              </a:rPr>
              <a:t>  </a:t>
            </a:r>
            <a:endParaRPr lang="en-US" sz="4000" dirty="0" smtClean="0">
              <a:latin typeface="Cambria" panose="02040503050406030204" pitchFamily="18" charset="0"/>
            </a:endParaRPr>
          </a:p>
        </p:txBody>
      </p:sp>
      <p:sp>
        <p:nvSpPr>
          <p:cNvPr id="4" name="Date Placeholder 3"/>
          <p:cNvSpPr>
            <a:spLocks noGrp="1"/>
          </p:cNvSpPr>
          <p:nvPr>
            <p:ph type="dt" sz="half" idx="10"/>
          </p:nvPr>
        </p:nvSpPr>
        <p:spPr/>
        <p:txBody>
          <a:bodyPr/>
          <a:lstStyle/>
          <a:p>
            <a:fld id="{0507F116-8620-4661-B783-697ABBF52334}"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2</a:t>
            </a:fld>
            <a:endParaRPr lang="en-US"/>
          </a:p>
        </p:txBody>
      </p:sp>
    </p:spTree>
    <p:extLst>
      <p:ext uri="{BB962C8B-B14F-4D97-AF65-F5344CB8AC3E}">
        <p14:creationId xmlns:p14="http://schemas.microsoft.com/office/powerpoint/2010/main" val="378249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54" y="255813"/>
            <a:ext cx="9371949" cy="949100"/>
          </a:xfrm>
        </p:spPr>
        <p:txBody>
          <a:bodyPr>
            <a:normAutofit/>
          </a:bodyPr>
          <a:lstStyle/>
          <a:p>
            <a:r>
              <a:rPr lang="en-US" sz="5400" b="1" dirty="0" smtClean="0">
                <a:latin typeface="Cambria" panose="02040503050406030204" pitchFamily="18" charset="0"/>
              </a:rPr>
              <a:t>Campaign Worksheet</a:t>
            </a:r>
            <a:endParaRPr lang="en-US" sz="5400" b="1" dirty="0">
              <a:latin typeface="Cambria" panose="02040503050406030204" pitchFamily="18" charset="0"/>
            </a:endParaRPr>
          </a:p>
        </p:txBody>
      </p:sp>
      <p:sp>
        <p:nvSpPr>
          <p:cNvPr id="4" name="Date Placeholder 3"/>
          <p:cNvSpPr>
            <a:spLocks noGrp="1"/>
          </p:cNvSpPr>
          <p:nvPr>
            <p:ph type="dt" sz="half" idx="10"/>
          </p:nvPr>
        </p:nvSpPr>
        <p:spPr/>
        <p:txBody>
          <a:bodyPr/>
          <a:lstStyle/>
          <a:p>
            <a:fld id="{EC37767D-5B87-4810-AC8F-4EEB1B85BC61}"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20</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1204913"/>
            <a:ext cx="10810919" cy="419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07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4" y="0"/>
            <a:ext cx="9371949" cy="949100"/>
          </a:xfrm>
        </p:spPr>
        <p:txBody>
          <a:bodyPr>
            <a:normAutofit/>
          </a:bodyPr>
          <a:lstStyle/>
          <a:p>
            <a:r>
              <a:rPr lang="en-US" sz="5400" b="1" dirty="0" smtClean="0">
                <a:latin typeface="Cambria" panose="02040503050406030204" pitchFamily="18" charset="0"/>
              </a:rPr>
              <a:t>Time Line</a:t>
            </a:r>
            <a:endParaRPr lang="en-US" sz="5400" b="1" dirty="0">
              <a:latin typeface="Cambria" panose="02040503050406030204" pitchFamily="18" charset="0"/>
            </a:endParaRPr>
          </a:p>
        </p:txBody>
      </p:sp>
      <p:sp>
        <p:nvSpPr>
          <p:cNvPr id="4" name="Date Placeholder 3"/>
          <p:cNvSpPr>
            <a:spLocks noGrp="1"/>
          </p:cNvSpPr>
          <p:nvPr>
            <p:ph type="dt" sz="half" idx="10"/>
          </p:nvPr>
        </p:nvSpPr>
        <p:spPr/>
        <p:txBody>
          <a:bodyPr/>
          <a:lstStyle/>
          <a:p>
            <a:fld id="{A932A57E-20C4-41BD-9003-3AED74F49825}"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21</a:t>
            </a:fld>
            <a:endParaRPr lang="en-US"/>
          </a:p>
        </p:txBody>
      </p:sp>
      <p:sp>
        <p:nvSpPr>
          <p:cNvPr id="7" name="Content Placeholder 6"/>
          <p:cNvSpPr>
            <a:spLocks noGrp="1"/>
          </p:cNvSpPr>
          <p:nvPr>
            <p:ph idx="1"/>
          </p:nvPr>
        </p:nvSpPr>
        <p:spPr>
          <a:xfrm>
            <a:off x="920170" y="912858"/>
            <a:ext cx="9371948" cy="1324156"/>
          </a:xfrm>
        </p:spPr>
        <p:txBody>
          <a:bodyPr>
            <a:normAutofit/>
          </a:bodyPr>
          <a:lstStyle/>
          <a:p>
            <a:r>
              <a:rPr lang="en-US" sz="4000" dirty="0">
                <a:latin typeface="Cambria" panose="02040503050406030204" pitchFamily="18" charset="0"/>
              </a:rPr>
              <a:t>In order to hit your goals assign specific campaigns and tasks to each week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3" y="2267631"/>
            <a:ext cx="11668125" cy="423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1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6"/>
            <a:ext cx="9371949" cy="932227"/>
          </a:xfrm>
        </p:spPr>
        <p:txBody>
          <a:bodyPr>
            <a:normAutofit/>
          </a:bodyPr>
          <a:lstStyle/>
          <a:p>
            <a:r>
              <a:rPr lang="en-US" sz="5400" b="1" dirty="0" smtClean="0">
                <a:latin typeface="Cambria" panose="02040503050406030204" pitchFamily="18" charset="0"/>
              </a:rPr>
              <a:t>Overview</a:t>
            </a:r>
            <a:r>
              <a:rPr lang="en-US" sz="4400" b="1" dirty="0" smtClean="0"/>
              <a:t>	</a:t>
            </a:r>
            <a:endParaRPr lang="en-US" sz="4400" b="1" dirty="0"/>
          </a:p>
        </p:txBody>
      </p:sp>
      <p:sp>
        <p:nvSpPr>
          <p:cNvPr id="3" name="Content Placeholder 2"/>
          <p:cNvSpPr>
            <a:spLocks noGrp="1"/>
          </p:cNvSpPr>
          <p:nvPr>
            <p:ph idx="1"/>
          </p:nvPr>
        </p:nvSpPr>
        <p:spPr>
          <a:xfrm>
            <a:off x="1410027" y="1175657"/>
            <a:ext cx="9371948" cy="5323113"/>
          </a:xfrm>
        </p:spPr>
        <p:txBody>
          <a:bodyPr>
            <a:normAutofit lnSpcReduction="10000"/>
          </a:bodyPr>
          <a:lstStyle/>
          <a:p>
            <a:pPr lvl="3"/>
            <a:r>
              <a:rPr lang="en-US" sz="4000" dirty="0">
                <a:latin typeface="Cambria" panose="02040503050406030204" pitchFamily="18" charset="0"/>
              </a:rPr>
              <a:t>Marketing </a:t>
            </a:r>
            <a:r>
              <a:rPr lang="en-US" sz="4000" dirty="0" smtClean="0">
                <a:latin typeface="Cambria" panose="02040503050406030204" pitchFamily="18" charset="0"/>
              </a:rPr>
              <a:t>Machine</a:t>
            </a:r>
          </a:p>
          <a:p>
            <a:pPr lvl="3"/>
            <a:r>
              <a:rPr lang="en-US" sz="4000" dirty="0">
                <a:latin typeface="Cambria" panose="02040503050406030204" pitchFamily="18" charset="0"/>
              </a:rPr>
              <a:t>Inbound vs </a:t>
            </a:r>
            <a:r>
              <a:rPr lang="en-US" sz="4000" dirty="0" smtClean="0">
                <a:latin typeface="Cambria" panose="02040503050406030204" pitchFamily="18" charset="0"/>
              </a:rPr>
              <a:t>Outbound</a:t>
            </a:r>
          </a:p>
          <a:p>
            <a:pPr lvl="3"/>
            <a:r>
              <a:rPr lang="en-US" sz="4000" dirty="0">
                <a:latin typeface="Cambria" panose="02040503050406030204" pitchFamily="18" charset="0"/>
              </a:rPr>
              <a:t>Start big – but break it down</a:t>
            </a:r>
          </a:p>
          <a:p>
            <a:pPr lvl="3"/>
            <a:r>
              <a:rPr lang="en-US" sz="4000" dirty="0" smtClean="0">
                <a:latin typeface="Cambria" panose="02040503050406030204" pitchFamily="18" charset="0"/>
              </a:rPr>
              <a:t>Growth vs marketing </a:t>
            </a:r>
            <a:r>
              <a:rPr lang="en-US" sz="4000" dirty="0">
                <a:latin typeface="Cambria" panose="02040503050406030204" pitchFamily="18" charset="0"/>
              </a:rPr>
              <a:t>d</a:t>
            </a:r>
            <a:r>
              <a:rPr lang="en-US" sz="4000" dirty="0" smtClean="0">
                <a:latin typeface="Cambria" panose="02040503050406030204" pitchFamily="18" charset="0"/>
              </a:rPr>
              <a:t>ollars </a:t>
            </a:r>
          </a:p>
          <a:p>
            <a:pPr lvl="3"/>
            <a:r>
              <a:rPr lang="en-US" sz="4000" dirty="0" smtClean="0">
                <a:latin typeface="Cambria" panose="02040503050406030204" pitchFamily="18" charset="0"/>
              </a:rPr>
              <a:t>Campaigns</a:t>
            </a:r>
          </a:p>
          <a:p>
            <a:pPr lvl="4"/>
            <a:r>
              <a:rPr lang="en-US" sz="4000" dirty="0" smtClean="0">
                <a:latin typeface="Cambria" panose="02040503050406030204" pitchFamily="18" charset="0"/>
              </a:rPr>
              <a:t>Low hanging fruit</a:t>
            </a:r>
          </a:p>
          <a:p>
            <a:pPr lvl="4"/>
            <a:r>
              <a:rPr lang="en-US" sz="4000" dirty="0" smtClean="0">
                <a:latin typeface="Cambria" panose="02040503050406030204" pitchFamily="18" charset="0"/>
              </a:rPr>
              <a:t>Golden streets</a:t>
            </a:r>
          </a:p>
          <a:p>
            <a:pPr lvl="4"/>
            <a:r>
              <a:rPr lang="en-US" sz="4000" dirty="0" smtClean="0">
                <a:latin typeface="Cambria" panose="02040503050406030204" pitchFamily="18" charset="0"/>
              </a:rPr>
              <a:t>Direct mail</a:t>
            </a:r>
          </a:p>
          <a:p>
            <a:pPr lvl="3"/>
            <a:r>
              <a:rPr lang="en-US" sz="4000" dirty="0" smtClean="0">
                <a:latin typeface="Cambria" panose="02040503050406030204" pitchFamily="18" charset="0"/>
              </a:rPr>
              <a:t>Mistakes</a:t>
            </a:r>
          </a:p>
        </p:txBody>
      </p:sp>
      <p:sp>
        <p:nvSpPr>
          <p:cNvPr id="4" name="Date Placeholder 3"/>
          <p:cNvSpPr>
            <a:spLocks noGrp="1"/>
          </p:cNvSpPr>
          <p:nvPr>
            <p:ph type="dt" sz="half" idx="10"/>
          </p:nvPr>
        </p:nvSpPr>
        <p:spPr/>
        <p:txBody>
          <a:bodyPr/>
          <a:lstStyle/>
          <a:p>
            <a:fld id="{0507F116-8620-4661-B783-697ABBF52334}"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3</a:t>
            </a:fld>
            <a:endParaRPr lang="en-US"/>
          </a:p>
        </p:txBody>
      </p:sp>
    </p:spTree>
    <p:extLst>
      <p:ext uri="{BB962C8B-B14F-4D97-AF65-F5344CB8AC3E}">
        <p14:creationId xmlns:p14="http://schemas.microsoft.com/office/powerpoint/2010/main" val="258877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97" y="243429"/>
            <a:ext cx="9371949" cy="1183566"/>
          </a:xfrm>
        </p:spPr>
        <p:txBody>
          <a:bodyPr/>
          <a:lstStyle/>
          <a:p>
            <a:r>
              <a:rPr lang="en-US" sz="5400" b="1" dirty="0" smtClean="0">
                <a:latin typeface="Cambria" panose="02040503050406030204" pitchFamily="18" charset="0"/>
              </a:rPr>
              <a:t>Marketing Machine</a:t>
            </a:r>
            <a:endParaRPr lang="en-US" dirty="0">
              <a:latin typeface="Cambria" panose="02040503050406030204" pitchFamily="18" charset="0"/>
            </a:endParaRPr>
          </a:p>
        </p:txBody>
      </p:sp>
      <p:sp>
        <p:nvSpPr>
          <p:cNvPr id="4" name="Date Placeholder 3"/>
          <p:cNvSpPr>
            <a:spLocks noGrp="1"/>
          </p:cNvSpPr>
          <p:nvPr>
            <p:ph type="dt" sz="half" idx="10"/>
          </p:nvPr>
        </p:nvSpPr>
        <p:spPr/>
        <p:txBody>
          <a:bodyPr/>
          <a:lstStyle/>
          <a:p>
            <a:fld id="{1BB2D741-B5F6-4AB7-BF9C-AD2A3C3F93B9}"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4</a:t>
            </a:fld>
            <a:endParaRPr lang="en-US"/>
          </a:p>
        </p:txBody>
      </p:sp>
      <p:sp>
        <p:nvSpPr>
          <p:cNvPr id="7" name="Content Placeholder 6"/>
          <p:cNvSpPr>
            <a:spLocks noGrp="1"/>
          </p:cNvSpPr>
          <p:nvPr>
            <p:ph idx="1"/>
          </p:nvPr>
        </p:nvSpPr>
        <p:spPr>
          <a:xfrm>
            <a:off x="2653556" y="2873827"/>
            <a:ext cx="6580088" cy="3394497"/>
          </a:xfrm>
        </p:spPr>
        <p:txBody>
          <a:bodyPr>
            <a:normAutofit/>
          </a:bodyPr>
          <a:lstStyle/>
          <a:p>
            <a:pPr marL="0" lvl="5" indent="0" algn="ctr">
              <a:spcBef>
                <a:spcPts val="1100"/>
              </a:spcBef>
              <a:buNone/>
            </a:pPr>
            <a:r>
              <a:rPr lang="en-US" sz="5400" b="1" i="1" dirty="0">
                <a:latin typeface="Cambria" panose="02040503050406030204" pitchFamily="18" charset="0"/>
              </a:rPr>
              <a:t>You must be who they think of when their pain is </a:t>
            </a:r>
            <a:r>
              <a:rPr lang="en-US" sz="5400" b="1" i="1" dirty="0" smtClean="0">
                <a:latin typeface="Cambria" panose="02040503050406030204" pitchFamily="18" charset="0"/>
              </a:rPr>
              <a:t>greatest!</a:t>
            </a:r>
            <a:endParaRPr lang="en-US" sz="5400" b="1" i="1" dirty="0">
              <a:latin typeface="Cambria" panose="02040503050406030204" pitchFamily="18" charset="0"/>
            </a:endParaRPr>
          </a:p>
        </p:txBody>
      </p:sp>
      <p:cxnSp>
        <p:nvCxnSpPr>
          <p:cNvPr id="9" name="Straight Arrow Connector 8"/>
          <p:cNvCxnSpPr/>
          <p:nvPr/>
        </p:nvCxnSpPr>
        <p:spPr>
          <a:xfrm flipV="1">
            <a:off x="636814" y="1828800"/>
            <a:ext cx="10466615" cy="48986"/>
          </a:xfrm>
          <a:prstGeom prst="straightConnector1">
            <a:avLst/>
          </a:prstGeom>
          <a:ln w="44450">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3771" y="1877786"/>
            <a:ext cx="10319658" cy="590931"/>
          </a:xfrm>
          <a:prstGeom prst="rect">
            <a:avLst/>
          </a:prstGeom>
          <a:noFill/>
        </p:spPr>
        <p:txBody>
          <a:bodyPr wrap="square" rtlCol="0">
            <a:spAutoFit/>
          </a:bodyPr>
          <a:lstStyle/>
          <a:p>
            <a:pPr>
              <a:lnSpc>
                <a:spcPct val="90000"/>
              </a:lnSpc>
              <a:spcBef>
                <a:spcPts val="1100"/>
              </a:spcBef>
            </a:pPr>
            <a:r>
              <a:rPr lang="en-US" sz="3600" dirty="0">
                <a:latin typeface="Cambria" panose="02040503050406030204" pitchFamily="18" charset="0"/>
              </a:rPr>
              <a:t>A	</a:t>
            </a:r>
            <a:r>
              <a:rPr lang="en-US" sz="3600" dirty="0" smtClean="0">
                <a:latin typeface="Cambria" panose="02040503050406030204" pitchFamily="18" charset="0"/>
              </a:rPr>
              <a:t>	</a:t>
            </a:r>
            <a:r>
              <a:rPr lang="en-US" sz="3600" dirty="0">
                <a:latin typeface="Cambria" panose="02040503050406030204" pitchFamily="18" charset="0"/>
              </a:rPr>
              <a:t>		           M		</a:t>
            </a:r>
            <a:r>
              <a:rPr lang="en-US" sz="3600" dirty="0" smtClean="0">
                <a:latin typeface="Cambria" panose="02040503050406030204" pitchFamily="18" charset="0"/>
              </a:rPr>
              <a:t>			       Z</a:t>
            </a:r>
            <a:endParaRPr lang="en-US" sz="3600" dirty="0">
              <a:latin typeface="Cambria" panose="02040503050406030204" pitchFamily="18" charset="0"/>
            </a:endParaRPr>
          </a:p>
        </p:txBody>
      </p:sp>
    </p:spTree>
    <p:extLst>
      <p:ext uri="{BB962C8B-B14F-4D97-AF65-F5344CB8AC3E}">
        <p14:creationId xmlns:p14="http://schemas.microsoft.com/office/powerpoint/2010/main" val="274076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97" y="243429"/>
            <a:ext cx="9371949" cy="1183566"/>
          </a:xfrm>
        </p:spPr>
        <p:txBody>
          <a:bodyPr/>
          <a:lstStyle/>
          <a:p>
            <a:r>
              <a:rPr lang="en-US" sz="5400" b="1" dirty="0" smtClean="0">
                <a:latin typeface="Cambria" panose="02040503050406030204" pitchFamily="18" charset="0"/>
              </a:rPr>
              <a:t>Inbound vs Outbound</a:t>
            </a:r>
            <a:endParaRPr lang="en-US" dirty="0">
              <a:latin typeface="Cambria" panose="02040503050406030204" pitchFamily="18" charset="0"/>
            </a:endParaRPr>
          </a:p>
        </p:txBody>
      </p:sp>
      <p:sp>
        <p:nvSpPr>
          <p:cNvPr id="4" name="Date Placeholder 3"/>
          <p:cNvSpPr>
            <a:spLocks noGrp="1"/>
          </p:cNvSpPr>
          <p:nvPr>
            <p:ph type="dt" sz="half" idx="10"/>
          </p:nvPr>
        </p:nvSpPr>
        <p:spPr/>
        <p:txBody>
          <a:bodyPr/>
          <a:lstStyle/>
          <a:p>
            <a:fld id="{4241DC2C-FBE5-4F55-BEF8-809EFF26B9FE}"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5</a:t>
            </a:fld>
            <a:endParaRPr lang="en-US"/>
          </a:p>
        </p:txBody>
      </p:sp>
      <p:sp>
        <p:nvSpPr>
          <p:cNvPr id="7" name="Content Placeholder 6"/>
          <p:cNvSpPr>
            <a:spLocks noGrp="1"/>
          </p:cNvSpPr>
          <p:nvPr>
            <p:ph idx="1"/>
          </p:nvPr>
        </p:nvSpPr>
        <p:spPr>
          <a:xfrm>
            <a:off x="481856" y="1698170"/>
            <a:ext cx="5086187" cy="4833259"/>
          </a:xfrm>
        </p:spPr>
        <p:txBody>
          <a:bodyPr>
            <a:normAutofit fontScale="62500" lnSpcReduction="20000"/>
          </a:bodyPr>
          <a:lstStyle/>
          <a:p>
            <a:pPr marL="0" lvl="5" indent="0" algn="ctr">
              <a:spcBef>
                <a:spcPts val="1100"/>
              </a:spcBef>
              <a:buNone/>
            </a:pPr>
            <a:r>
              <a:rPr lang="en-US" sz="5400" u="sng" dirty="0" smtClean="0">
                <a:latin typeface="Cambria" panose="02040503050406030204" pitchFamily="18" charset="0"/>
              </a:rPr>
              <a:t>Inbound</a:t>
            </a:r>
          </a:p>
          <a:p>
            <a:pPr marL="114300" lvl="5" indent="-114300">
              <a:spcBef>
                <a:spcPts val="1100"/>
              </a:spcBef>
            </a:pPr>
            <a:r>
              <a:rPr lang="en-US" sz="5400" dirty="0" smtClean="0">
                <a:latin typeface="Cambria" panose="02040503050406030204" pitchFamily="18" charset="0"/>
              </a:rPr>
              <a:t>Proving you’re an expert and building trust</a:t>
            </a:r>
          </a:p>
          <a:p>
            <a:pPr marL="114300" lvl="5" indent="-114300">
              <a:spcBef>
                <a:spcPts val="1100"/>
              </a:spcBef>
            </a:pPr>
            <a:r>
              <a:rPr lang="en-US" sz="5400" dirty="0" smtClean="0">
                <a:latin typeface="Cambria" panose="02040503050406030204" pitchFamily="18" charset="0"/>
              </a:rPr>
              <a:t>Time consuming and hard to prove ROI</a:t>
            </a:r>
          </a:p>
          <a:p>
            <a:pPr marL="0" lvl="5" indent="0" algn="ctr">
              <a:spcBef>
                <a:spcPts val="1100"/>
              </a:spcBef>
              <a:buNone/>
            </a:pPr>
            <a:r>
              <a:rPr lang="en-US" sz="3600" dirty="0" smtClean="0">
                <a:latin typeface="Cambria" panose="02040503050406030204" pitchFamily="18" charset="0"/>
              </a:rPr>
              <a:t>SEO</a:t>
            </a:r>
          </a:p>
          <a:p>
            <a:pPr marL="0" lvl="5" indent="0" algn="ctr">
              <a:spcBef>
                <a:spcPts val="1100"/>
              </a:spcBef>
              <a:buNone/>
            </a:pPr>
            <a:r>
              <a:rPr lang="en-US" sz="3600" dirty="0" smtClean="0">
                <a:latin typeface="Cambria" panose="02040503050406030204" pitchFamily="18" charset="0"/>
              </a:rPr>
              <a:t>Social Media</a:t>
            </a:r>
          </a:p>
          <a:p>
            <a:pPr marL="0" lvl="5" indent="0" algn="ctr">
              <a:spcBef>
                <a:spcPts val="1100"/>
              </a:spcBef>
              <a:buNone/>
            </a:pPr>
            <a:r>
              <a:rPr lang="en-US" sz="3600" dirty="0" smtClean="0">
                <a:latin typeface="Cambria" panose="02040503050406030204" pitchFamily="18" charset="0"/>
              </a:rPr>
              <a:t>Blogging</a:t>
            </a:r>
          </a:p>
          <a:p>
            <a:pPr marL="0" lvl="5" indent="0" algn="ctr">
              <a:spcBef>
                <a:spcPts val="1100"/>
              </a:spcBef>
              <a:buNone/>
            </a:pPr>
            <a:r>
              <a:rPr lang="en-US" sz="3600" dirty="0" smtClean="0">
                <a:latin typeface="Cambria" panose="02040503050406030204" pitchFamily="18" charset="0"/>
              </a:rPr>
              <a:t>Content Generation</a:t>
            </a:r>
          </a:p>
          <a:p>
            <a:pPr marL="0" lvl="5" indent="0" algn="ctr">
              <a:spcBef>
                <a:spcPts val="1100"/>
              </a:spcBef>
              <a:buNone/>
            </a:pPr>
            <a:r>
              <a:rPr lang="en-US" sz="3600" dirty="0" smtClean="0">
                <a:latin typeface="Cambria" panose="02040503050406030204" pitchFamily="18" charset="0"/>
              </a:rPr>
              <a:t>Videos</a:t>
            </a:r>
          </a:p>
          <a:p>
            <a:pPr marL="0" lvl="5" indent="0" algn="ctr">
              <a:spcBef>
                <a:spcPts val="1100"/>
              </a:spcBef>
              <a:buNone/>
            </a:pPr>
            <a:r>
              <a:rPr lang="en-US" sz="3600" dirty="0" smtClean="0">
                <a:latin typeface="Cambria" panose="02040503050406030204" pitchFamily="18" charset="0"/>
              </a:rPr>
              <a:t>Email blast</a:t>
            </a:r>
            <a:endParaRPr lang="en-US" sz="3600" dirty="0">
              <a:latin typeface="Cambria" panose="02040503050406030204" pitchFamily="18" charset="0"/>
            </a:endParaRPr>
          </a:p>
        </p:txBody>
      </p:sp>
      <p:sp>
        <p:nvSpPr>
          <p:cNvPr id="11" name="Content Placeholder 6"/>
          <p:cNvSpPr txBox="1">
            <a:spLocks/>
          </p:cNvSpPr>
          <p:nvPr/>
        </p:nvSpPr>
        <p:spPr>
          <a:xfrm>
            <a:off x="6479884" y="1638299"/>
            <a:ext cx="5086187" cy="4833259"/>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lvl="5" indent="0" algn="ctr">
              <a:spcBef>
                <a:spcPts val="1100"/>
              </a:spcBef>
              <a:buFont typeface="Arial" panose="020B0604020202020204" pitchFamily="34" charset="0"/>
              <a:buNone/>
            </a:pPr>
            <a:r>
              <a:rPr lang="en-US" sz="3400" u="sng" dirty="0" smtClean="0">
                <a:latin typeface="Cambria" panose="02040503050406030204" pitchFamily="18" charset="0"/>
              </a:rPr>
              <a:t>Outbound</a:t>
            </a:r>
          </a:p>
          <a:p>
            <a:pPr marL="114300" lvl="5" indent="-114300">
              <a:spcBef>
                <a:spcPts val="1100"/>
              </a:spcBef>
            </a:pPr>
            <a:r>
              <a:rPr lang="en-US" sz="3400" dirty="0" smtClean="0">
                <a:latin typeface="Cambria" panose="02040503050406030204" pitchFamily="18" charset="0"/>
              </a:rPr>
              <a:t>Old School</a:t>
            </a:r>
          </a:p>
          <a:p>
            <a:pPr marL="114300" lvl="5" indent="-114300">
              <a:spcBef>
                <a:spcPts val="1100"/>
              </a:spcBef>
            </a:pPr>
            <a:r>
              <a:rPr lang="en-US" sz="3400" dirty="0" smtClean="0">
                <a:latin typeface="Cambria" panose="02040503050406030204" pitchFamily="18" charset="0"/>
              </a:rPr>
              <a:t>Prove ROI</a:t>
            </a:r>
          </a:p>
          <a:p>
            <a:pPr marL="0" lvl="5" indent="0" algn="ctr">
              <a:spcBef>
                <a:spcPts val="1100"/>
              </a:spcBef>
              <a:buFont typeface="Arial" panose="020B0604020202020204" pitchFamily="34" charset="0"/>
              <a:buNone/>
            </a:pPr>
            <a:r>
              <a:rPr lang="en-US" sz="2300" dirty="0" smtClean="0">
                <a:latin typeface="Cambria" panose="02040503050406030204" pitchFamily="18" charset="0"/>
              </a:rPr>
              <a:t>Telemarketing</a:t>
            </a:r>
          </a:p>
          <a:p>
            <a:pPr marL="0" lvl="5" indent="0" algn="ctr">
              <a:spcBef>
                <a:spcPts val="1100"/>
              </a:spcBef>
              <a:buFont typeface="Arial" panose="020B0604020202020204" pitchFamily="34" charset="0"/>
              <a:buNone/>
            </a:pPr>
            <a:r>
              <a:rPr lang="en-US" sz="2300" dirty="0" smtClean="0">
                <a:latin typeface="Cambria" panose="02040503050406030204" pitchFamily="18" charset="0"/>
              </a:rPr>
              <a:t>Direct mail</a:t>
            </a:r>
          </a:p>
          <a:p>
            <a:pPr marL="0" lvl="5" indent="0" algn="ctr">
              <a:spcBef>
                <a:spcPts val="1100"/>
              </a:spcBef>
              <a:buFont typeface="Arial" panose="020B0604020202020204" pitchFamily="34" charset="0"/>
              <a:buNone/>
            </a:pPr>
            <a:r>
              <a:rPr lang="en-US" sz="2300" dirty="0" smtClean="0">
                <a:latin typeface="Cambria" panose="02040503050406030204" pitchFamily="18" charset="0"/>
              </a:rPr>
              <a:t>Tradeshows</a:t>
            </a:r>
          </a:p>
          <a:p>
            <a:pPr marL="0" lvl="5" indent="0" algn="ctr">
              <a:spcBef>
                <a:spcPts val="1100"/>
              </a:spcBef>
              <a:buFont typeface="Arial" panose="020B0604020202020204" pitchFamily="34" charset="0"/>
              <a:buNone/>
            </a:pPr>
            <a:r>
              <a:rPr lang="en-US" sz="2300" dirty="0" smtClean="0">
                <a:latin typeface="Cambria" panose="02040503050406030204" pitchFamily="18" charset="0"/>
              </a:rPr>
              <a:t>TV/Radio Ad</a:t>
            </a:r>
          </a:p>
          <a:p>
            <a:pPr marL="0" lvl="5" indent="0" algn="ctr">
              <a:spcBef>
                <a:spcPts val="1100"/>
              </a:spcBef>
              <a:buFont typeface="Arial" panose="020B0604020202020204" pitchFamily="34" charset="0"/>
              <a:buNone/>
            </a:pPr>
            <a:r>
              <a:rPr lang="en-US" sz="2300" dirty="0" smtClean="0">
                <a:latin typeface="Cambria" panose="02040503050406030204" pitchFamily="18" charset="0"/>
              </a:rPr>
              <a:t>Door to Door</a:t>
            </a:r>
            <a:endParaRPr lang="en-US" sz="2300" dirty="0">
              <a:latin typeface="Cambria" panose="02040503050406030204" pitchFamily="18" charset="0"/>
            </a:endParaRPr>
          </a:p>
        </p:txBody>
      </p:sp>
      <p:pic>
        <p:nvPicPr>
          <p:cNvPr id="6146" name="Picture 2" descr="C:\Users\nicole wise\AppData\Local\Microsoft\Windows\Temporary Internet Files\Content.IE5\ZN691P8U\MC90043386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3095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nicole wise\AppData\Local\Microsoft\Windows\Temporary Internet Files\Content.IE5\ZXNZPDO5\MC9000193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3122" y="4084412"/>
            <a:ext cx="2833984" cy="238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77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444" y="248791"/>
            <a:ext cx="9371949" cy="1183566"/>
          </a:xfrm>
        </p:spPr>
        <p:txBody>
          <a:bodyPr>
            <a:normAutofit/>
          </a:bodyPr>
          <a:lstStyle/>
          <a:p>
            <a:r>
              <a:rPr lang="en-US" sz="5400" b="1" dirty="0" smtClean="0">
                <a:latin typeface="Cambria" panose="02040503050406030204" pitchFamily="18" charset="0"/>
              </a:rPr>
              <a:t>The Big Picture</a:t>
            </a:r>
            <a:endParaRPr lang="en-US" sz="4400" b="1" dirty="0">
              <a:latin typeface="Cambria" panose="02040503050406030204" pitchFamily="18" charset="0"/>
            </a:endParaRPr>
          </a:p>
        </p:txBody>
      </p:sp>
      <p:sp>
        <p:nvSpPr>
          <p:cNvPr id="3" name="Content Placeholder 2"/>
          <p:cNvSpPr>
            <a:spLocks noGrp="1"/>
          </p:cNvSpPr>
          <p:nvPr>
            <p:ph idx="1"/>
          </p:nvPr>
        </p:nvSpPr>
        <p:spPr>
          <a:xfrm>
            <a:off x="614150" y="1566001"/>
            <a:ext cx="7011293" cy="4620682"/>
          </a:xfrm>
        </p:spPr>
        <p:txBody>
          <a:bodyPr>
            <a:normAutofit/>
          </a:bodyPr>
          <a:lstStyle/>
          <a:p>
            <a:r>
              <a:rPr lang="en-US" sz="3600" dirty="0">
                <a:latin typeface="Cambria" panose="02040503050406030204" pitchFamily="18" charset="0"/>
              </a:rPr>
              <a:t>The current state of affairs?</a:t>
            </a:r>
          </a:p>
          <a:p>
            <a:pPr marL="210312" lvl="1" indent="-210312">
              <a:spcBef>
                <a:spcPts val="1100"/>
              </a:spcBef>
            </a:pPr>
            <a:r>
              <a:rPr lang="en-US" sz="3600" dirty="0">
                <a:latin typeface="Cambria" panose="02040503050406030204" pitchFamily="18" charset="0"/>
              </a:rPr>
              <a:t>What is my current revenue?</a:t>
            </a:r>
          </a:p>
          <a:p>
            <a:pPr marL="971550" lvl="1" indent="-220663"/>
            <a:r>
              <a:rPr lang="en-US" sz="2800" dirty="0" smtClean="0">
                <a:latin typeface="Cambria" panose="02040503050406030204" pitchFamily="18" charset="0"/>
              </a:rPr>
              <a:t>How many customers do I have?</a:t>
            </a:r>
          </a:p>
          <a:p>
            <a:pPr marL="971550" lvl="1" indent="-220663"/>
            <a:r>
              <a:rPr lang="en-US" sz="2800" dirty="0" smtClean="0">
                <a:latin typeface="Cambria" panose="02040503050406030204" pitchFamily="18" charset="0"/>
              </a:rPr>
              <a:t>What is my revenue per customer?</a:t>
            </a:r>
          </a:p>
          <a:p>
            <a:pPr marL="971550" lvl="1" indent="-220663"/>
            <a:r>
              <a:rPr lang="en-US" sz="2800" dirty="0" smtClean="0">
                <a:latin typeface="Cambria" panose="02040503050406030204" pitchFamily="18" charset="0"/>
              </a:rPr>
              <a:t>Do many of my customers have more than one program</a:t>
            </a:r>
          </a:p>
          <a:p>
            <a:pPr marL="228600" indent="-228600"/>
            <a:r>
              <a:rPr lang="en-US" sz="3200" dirty="0" smtClean="0">
                <a:latin typeface="Cambria" panose="02040503050406030204" pitchFamily="18" charset="0"/>
              </a:rPr>
              <a:t>What is my Customer/Revenue goal for 2017?</a:t>
            </a:r>
          </a:p>
          <a:p>
            <a:pPr marL="228600" indent="-228600"/>
            <a:endParaRPr lang="en-US" sz="3200" dirty="0" smtClean="0">
              <a:latin typeface="Cambria" panose="02040503050406030204" pitchFamily="18" charset="0"/>
            </a:endParaRPr>
          </a:p>
          <a:p>
            <a:pPr marL="971550" lvl="1" indent="-742950"/>
            <a:endParaRPr lang="en-US" sz="3200" dirty="0">
              <a:latin typeface="Cambria" panose="02040503050406030204" pitchFamily="18" charset="0"/>
            </a:endParaRPr>
          </a:p>
        </p:txBody>
      </p:sp>
      <p:sp>
        <p:nvSpPr>
          <p:cNvPr id="4" name="Date Placeholder 3"/>
          <p:cNvSpPr>
            <a:spLocks noGrp="1"/>
          </p:cNvSpPr>
          <p:nvPr>
            <p:ph type="dt" sz="half" idx="10"/>
          </p:nvPr>
        </p:nvSpPr>
        <p:spPr/>
        <p:txBody>
          <a:bodyPr/>
          <a:lstStyle/>
          <a:p>
            <a:fld id="{7D2C1330-006B-49D8-A144-CADC5CBA0E77}"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6</a:t>
            </a:fld>
            <a:endParaRPr lang="en-US"/>
          </a:p>
        </p:txBody>
      </p:sp>
      <p:pic>
        <p:nvPicPr>
          <p:cNvPr id="1026" name="Picture 2" descr="C:\Users\nicole wise\AppData\Local\Microsoft\Windows\Temporary Internet Files\Content.IE5\J373X53F\MC900391214[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127" y="1200998"/>
            <a:ext cx="3499843" cy="459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26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Cambria" panose="02040503050406030204" pitchFamily="18" charset="0"/>
              </a:rPr>
              <a:t>Growth vs Marketing Dollars</a:t>
            </a:r>
            <a:endParaRPr lang="en-US" sz="4400" b="1" dirty="0">
              <a:latin typeface="Cambria" panose="02040503050406030204" pitchFamily="18" charset="0"/>
            </a:endParaRPr>
          </a:p>
        </p:txBody>
      </p:sp>
      <p:sp>
        <p:nvSpPr>
          <p:cNvPr id="3" name="Content Placeholder 2"/>
          <p:cNvSpPr>
            <a:spLocks noGrp="1"/>
          </p:cNvSpPr>
          <p:nvPr>
            <p:ph idx="1"/>
          </p:nvPr>
        </p:nvSpPr>
        <p:spPr>
          <a:xfrm>
            <a:off x="1270327" y="1985101"/>
            <a:ext cx="9371948" cy="1862999"/>
          </a:xfrm>
        </p:spPr>
        <p:txBody>
          <a:bodyPr>
            <a:normAutofit lnSpcReduction="10000"/>
          </a:bodyPr>
          <a:lstStyle/>
          <a:p>
            <a:pPr marL="742950" indent="-742950" algn="ctr">
              <a:buFont typeface="+mj-lt"/>
              <a:buAutoNum type="arabicPeriod"/>
            </a:pPr>
            <a:r>
              <a:rPr lang="en-US" sz="4400" b="1" i="1" dirty="0" smtClean="0">
                <a:latin typeface="Cambria" panose="02040503050406030204" pitchFamily="18" charset="0"/>
              </a:rPr>
              <a:t>In this industry you should be aiming for $100-$125 </a:t>
            </a:r>
            <a:r>
              <a:rPr lang="en-US" sz="4400" b="1" i="1" u="sng" dirty="0" smtClean="0">
                <a:latin typeface="Cambria" panose="02040503050406030204" pitchFamily="18" charset="0"/>
              </a:rPr>
              <a:t>AVERAGE</a:t>
            </a:r>
            <a:r>
              <a:rPr lang="en-US" sz="4400" b="1" i="1" dirty="0" smtClean="0">
                <a:latin typeface="Cambria" panose="02040503050406030204" pitchFamily="18" charset="0"/>
              </a:rPr>
              <a:t> cost per sale. </a:t>
            </a:r>
            <a:endParaRPr lang="en-US" sz="4400" b="1" i="1" dirty="0">
              <a:latin typeface="Cambria" panose="02040503050406030204" pitchFamily="18" charset="0"/>
            </a:endParaRPr>
          </a:p>
          <a:p>
            <a:pPr lvl="3"/>
            <a:endParaRPr lang="en-US" sz="6000" dirty="0"/>
          </a:p>
        </p:txBody>
      </p:sp>
      <p:sp>
        <p:nvSpPr>
          <p:cNvPr id="4" name="Date Placeholder 3"/>
          <p:cNvSpPr>
            <a:spLocks noGrp="1"/>
          </p:cNvSpPr>
          <p:nvPr>
            <p:ph type="dt" sz="half" idx="10"/>
          </p:nvPr>
        </p:nvSpPr>
        <p:spPr/>
        <p:txBody>
          <a:bodyPr/>
          <a:lstStyle/>
          <a:p>
            <a:fld id="{AD49D294-C635-4609-B811-88CDB387E6A8}"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7</a:t>
            </a:fld>
            <a:endParaRPr lang="en-US"/>
          </a:p>
        </p:txBody>
      </p:sp>
      <p:sp>
        <p:nvSpPr>
          <p:cNvPr id="7" name="Content Placeholder 2"/>
          <p:cNvSpPr txBox="1">
            <a:spLocks/>
          </p:cNvSpPr>
          <p:nvPr/>
        </p:nvSpPr>
        <p:spPr>
          <a:xfrm>
            <a:off x="1117927" y="3894500"/>
            <a:ext cx="9371948" cy="2688499"/>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742950" indent="-742950" algn="ctr">
              <a:buFont typeface="+mj-lt"/>
              <a:buAutoNum type="arabicPeriod" startAt="2"/>
            </a:pPr>
            <a:r>
              <a:rPr lang="en-US" sz="4400" b="1" i="1" dirty="0" smtClean="0">
                <a:solidFill>
                  <a:schemeClr val="accent1"/>
                </a:solidFill>
                <a:latin typeface="Cambria" panose="02040503050406030204" pitchFamily="18" charset="0"/>
              </a:rPr>
              <a:t>Do I have enough money in the budget to grow the way I would like to grow?</a:t>
            </a:r>
          </a:p>
          <a:p>
            <a:pPr marL="749808" lvl="3" indent="0">
              <a:buNone/>
            </a:pPr>
            <a:endParaRPr lang="en-US" sz="6000" dirty="0"/>
          </a:p>
        </p:txBody>
      </p:sp>
    </p:spTree>
    <p:extLst>
      <p:ext uri="{BB962C8B-B14F-4D97-AF65-F5344CB8AC3E}">
        <p14:creationId xmlns:p14="http://schemas.microsoft.com/office/powerpoint/2010/main" val="107696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44" y="284130"/>
            <a:ext cx="9371949" cy="1183566"/>
          </a:xfrm>
        </p:spPr>
        <p:txBody>
          <a:bodyPr>
            <a:normAutofit/>
          </a:bodyPr>
          <a:lstStyle/>
          <a:p>
            <a:r>
              <a:rPr lang="en-US" sz="5400" b="1" dirty="0">
                <a:latin typeface="Cambria" panose="02040503050406030204" pitchFamily="18" charset="0"/>
              </a:rPr>
              <a:t>Small </a:t>
            </a:r>
            <a:r>
              <a:rPr lang="en-US" sz="5400" b="1" dirty="0" smtClean="0">
                <a:latin typeface="Cambria" panose="02040503050406030204" pitchFamily="18" charset="0"/>
              </a:rPr>
              <a:t>manageable </a:t>
            </a:r>
            <a:r>
              <a:rPr lang="en-US" sz="5400" b="1" dirty="0">
                <a:latin typeface="Cambria" panose="02040503050406030204" pitchFamily="18" charset="0"/>
              </a:rPr>
              <a:t>goals</a:t>
            </a:r>
          </a:p>
        </p:txBody>
      </p:sp>
      <p:sp>
        <p:nvSpPr>
          <p:cNvPr id="3" name="Content Placeholder 2"/>
          <p:cNvSpPr>
            <a:spLocks noGrp="1"/>
          </p:cNvSpPr>
          <p:nvPr>
            <p:ph idx="1"/>
          </p:nvPr>
        </p:nvSpPr>
        <p:spPr>
          <a:xfrm>
            <a:off x="327546" y="1566001"/>
            <a:ext cx="11559654" cy="4736828"/>
          </a:xfrm>
        </p:spPr>
        <p:txBody>
          <a:bodyPr>
            <a:normAutofit/>
          </a:bodyPr>
          <a:lstStyle/>
          <a:p>
            <a:r>
              <a:rPr lang="en-US" sz="3600" dirty="0">
                <a:latin typeface="Cambria" panose="02040503050406030204" pitchFamily="18" charset="0"/>
              </a:rPr>
              <a:t>Bell curve season goals into month </a:t>
            </a:r>
            <a:r>
              <a:rPr lang="en-US" sz="3600" dirty="0" smtClean="0">
                <a:latin typeface="Cambria" panose="02040503050406030204" pitchFamily="18" charset="0"/>
              </a:rPr>
              <a:t>goals</a:t>
            </a:r>
          </a:p>
          <a:p>
            <a:r>
              <a:rPr lang="en-US" sz="3600" dirty="0" smtClean="0">
                <a:latin typeface="Cambria" panose="02040503050406030204" pitchFamily="18" charset="0"/>
              </a:rPr>
              <a:t>Don’t wait start NOW! – the fly wheel needs to warm up</a:t>
            </a:r>
            <a:endParaRPr lang="en-US" sz="3600" dirty="0">
              <a:latin typeface="Cambria" panose="02040503050406030204" pitchFamily="18" charset="0"/>
            </a:endParaRPr>
          </a:p>
        </p:txBody>
      </p:sp>
      <p:sp>
        <p:nvSpPr>
          <p:cNvPr id="4" name="Date Placeholder 3"/>
          <p:cNvSpPr>
            <a:spLocks noGrp="1"/>
          </p:cNvSpPr>
          <p:nvPr>
            <p:ph type="dt" sz="half" idx="10"/>
          </p:nvPr>
        </p:nvSpPr>
        <p:spPr/>
        <p:txBody>
          <a:bodyPr/>
          <a:lstStyle/>
          <a:p>
            <a:fld id="{CE4298FE-8AA7-4A36-91D0-2876A2DF403D}"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8</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018" y="3354162"/>
            <a:ext cx="6049415" cy="256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38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44" y="284130"/>
            <a:ext cx="9371949" cy="1183566"/>
          </a:xfrm>
        </p:spPr>
        <p:txBody>
          <a:bodyPr>
            <a:normAutofit/>
          </a:bodyPr>
          <a:lstStyle/>
          <a:p>
            <a:r>
              <a:rPr lang="en-US" sz="5400" b="1" dirty="0">
                <a:latin typeface="Cambria" panose="02040503050406030204" pitchFamily="18" charset="0"/>
              </a:rPr>
              <a:t>Small manageable goals</a:t>
            </a:r>
          </a:p>
        </p:txBody>
      </p:sp>
      <p:sp>
        <p:nvSpPr>
          <p:cNvPr id="3" name="Content Placeholder 2"/>
          <p:cNvSpPr>
            <a:spLocks noGrp="1"/>
          </p:cNvSpPr>
          <p:nvPr>
            <p:ph idx="1"/>
          </p:nvPr>
        </p:nvSpPr>
        <p:spPr>
          <a:xfrm>
            <a:off x="327546" y="1566001"/>
            <a:ext cx="8740254" cy="4620682"/>
          </a:xfrm>
        </p:spPr>
        <p:txBody>
          <a:bodyPr>
            <a:normAutofit/>
          </a:bodyPr>
          <a:lstStyle/>
          <a:p>
            <a:r>
              <a:rPr lang="en-US" sz="3600" dirty="0">
                <a:latin typeface="Cambria" panose="02040503050406030204" pitchFamily="18" charset="0"/>
              </a:rPr>
              <a:t>Bell curve season goals into </a:t>
            </a:r>
            <a:r>
              <a:rPr lang="en-US" sz="3600" dirty="0" smtClean="0">
                <a:latin typeface="Cambria" panose="02040503050406030204" pitchFamily="18" charset="0"/>
              </a:rPr>
              <a:t>weekly goals</a:t>
            </a:r>
            <a:endParaRPr lang="en-US" sz="3600" dirty="0">
              <a:latin typeface="Cambria" panose="02040503050406030204" pitchFamily="18" charset="0"/>
            </a:endParaRPr>
          </a:p>
        </p:txBody>
      </p:sp>
      <p:sp>
        <p:nvSpPr>
          <p:cNvPr id="4" name="Date Placeholder 3"/>
          <p:cNvSpPr>
            <a:spLocks noGrp="1"/>
          </p:cNvSpPr>
          <p:nvPr>
            <p:ph type="dt" sz="half" idx="10"/>
          </p:nvPr>
        </p:nvSpPr>
        <p:spPr/>
        <p:txBody>
          <a:bodyPr/>
          <a:lstStyle/>
          <a:p>
            <a:fld id="{306E111D-5380-454C-8EF1-5F176D0AC453}" type="datetime1">
              <a:rPr lang="en-US" smtClean="0"/>
              <a:t>11/15/2017</a:t>
            </a:fld>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2674"/>
            <a:ext cx="12192000" cy="297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58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704</Words>
  <Application>Microsoft Office PowerPoint</Application>
  <PresentationFormat>Widescreen</PresentationFormat>
  <Paragraphs>167</Paragraphs>
  <Slides>21</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Cambria</vt:lpstr>
      <vt:lpstr>Corbel</vt:lpstr>
      <vt:lpstr>Ecology 16x9</vt:lpstr>
      <vt:lpstr>Worksheet</vt:lpstr>
      <vt:lpstr>Break it Down: A Marketing Plan to Grow!</vt:lpstr>
      <vt:lpstr>What is your goal today? </vt:lpstr>
      <vt:lpstr>Overview </vt:lpstr>
      <vt:lpstr>Marketing Machine</vt:lpstr>
      <vt:lpstr>Inbound vs Outbound</vt:lpstr>
      <vt:lpstr>The Big Picture</vt:lpstr>
      <vt:lpstr>Growth vs Marketing Dollars</vt:lpstr>
      <vt:lpstr>Small manageable goals</vt:lpstr>
      <vt:lpstr>Small manageable goals</vt:lpstr>
      <vt:lpstr>Let’s jump into the spreadsheet and bring this plan into reality!</vt:lpstr>
      <vt:lpstr>Mistakes people make…</vt:lpstr>
      <vt:lpstr>Growth </vt:lpstr>
      <vt:lpstr>How can Holganix help? </vt:lpstr>
      <vt:lpstr>Questions? nwise@holganix.com 866-563-2784</vt:lpstr>
      <vt:lpstr>Excel Basics</vt:lpstr>
      <vt:lpstr>THE Spreadsheet</vt:lpstr>
      <vt:lpstr>Low Hanging Fruit</vt:lpstr>
      <vt:lpstr>Golden Streets</vt:lpstr>
      <vt:lpstr>Direct Mail</vt:lpstr>
      <vt:lpstr>Campaign Worksheet</vt:lpstr>
      <vt:lpstr>Time Line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2017-11-15T12:04:15Z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