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99" r:id="rId3"/>
    <p:sldId id="300" r:id="rId4"/>
    <p:sldId id="328" r:id="rId5"/>
    <p:sldId id="301" r:id="rId6"/>
    <p:sldId id="331" r:id="rId7"/>
    <p:sldId id="330" r:id="rId8"/>
    <p:sldId id="270" r:id="rId9"/>
    <p:sldId id="350" r:id="rId10"/>
    <p:sldId id="329" r:id="rId11"/>
    <p:sldId id="351" r:id="rId12"/>
    <p:sldId id="348" r:id="rId13"/>
    <p:sldId id="342" r:id="rId14"/>
    <p:sldId id="343" r:id="rId15"/>
    <p:sldId id="344" r:id="rId16"/>
    <p:sldId id="345" r:id="rId17"/>
    <p:sldId id="346" r:id="rId18"/>
    <p:sldId id="347" r:id="rId19"/>
    <p:sldId id="333" r:id="rId20"/>
    <p:sldId id="353" r:id="rId21"/>
    <p:sldId id="354" r:id="rId22"/>
    <p:sldId id="340" r:id="rId23"/>
    <p:sldId id="341" r:id="rId24"/>
    <p:sldId id="339" r:id="rId25"/>
    <p:sldId id="303" r:id="rId26"/>
    <p:sldId id="304" r:id="rId27"/>
    <p:sldId id="334" r:id="rId28"/>
    <p:sldId id="335" r:id="rId29"/>
    <p:sldId id="336" r:id="rId30"/>
    <p:sldId id="337" r:id="rId31"/>
    <p:sldId id="326" r:id="rId32"/>
    <p:sldId id="32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ity" initials="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975" autoAdjust="0"/>
  </p:normalViewPr>
  <p:slideViewPr>
    <p:cSldViewPr snapToGrid="0" snapToObjects="1">
      <p:cViewPr>
        <p:scale>
          <a:sx n="99" d="100"/>
          <a:sy n="99" d="100"/>
        </p:scale>
        <p:origin x="-1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09T09:54:23.048" idx="3">
    <p:pos x="10" y="10"/>
    <p:text>relocate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09T09:54:29.648" idx="4">
    <p:pos x="10" y="10"/>
    <p:text>comfirm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09T09:54:45.425" idx="5">
    <p:pos x="10" y="10"/>
    <p:text>confirm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09T11:39:43.720" idx="7">
    <p:pos x="10" y="10"/>
    <p:text>Crabapple. notice no apple scab. holganix applied 6x/year for two years. no fung. no fert. MD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09T11:40:30.870" idx="8">
    <p:pos x="10" y="10"/>
    <p:text>dogwood. no anthracnose. 5x year with holganix for two years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09T09:55:11.492" idx="9">
    <p:pos x="10" y="10"/>
    <p:text>confirm?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09T09:55:11.492" idx="13">
    <p:pos x="10" y="10"/>
    <p:text>confirm?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09T09:55:11.492" idx="14">
    <p:pos x="10" y="10"/>
    <p:text>confirm?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DA86C-90F7-C14A-B303-4D163C37F62C}" type="datetimeFigureOut">
              <a:rPr lang="en-US" smtClean="0"/>
              <a:t>6/11/14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4D014-FED9-1645-BD28-A6F65B1D4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60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 tittle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D014-FED9-1645-BD28-A6F65B1D48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11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figure out how many are prospects </a:t>
            </a:r>
            <a:r>
              <a:rPr lang="en-US" dirty="0" err="1" smtClean="0"/>
              <a:t>vs</a:t>
            </a:r>
            <a:r>
              <a:rPr lang="en-US" dirty="0" smtClean="0"/>
              <a:t> users?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figure out how many are prospects </a:t>
            </a:r>
            <a:r>
              <a:rPr lang="en-US" dirty="0" err="1" smtClean="0"/>
              <a:t>vs</a:t>
            </a:r>
            <a:r>
              <a:rPr lang="en-US" dirty="0" smtClean="0"/>
              <a:t> users?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figure out how many are prospects </a:t>
            </a:r>
            <a:r>
              <a:rPr lang="en-US" dirty="0" err="1" smtClean="0"/>
              <a:t>vs</a:t>
            </a:r>
            <a:r>
              <a:rPr lang="en-US" dirty="0" smtClean="0"/>
              <a:t> users?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as a refresher for prospects and new-bees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42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as a refresher for prospects and new-bees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42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as a refresher for prospects and new-bees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42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as a refresher for prospects and new-bees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42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as a refresher for prospects and new-bees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42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as a refresher for prospects and new-bees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4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figure out how many are prospects </a:t>
            </a:r>
            <a:r>
              <a:rPr lang="en-US" dirty="0" err="1" smtClean="0"/>
              <a:t>vs</a:t>
            </a:r>
            <a:r>
              <a:rPr lang="en-US" dirty="0" smtClean="0"/>
              <a:t> users?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figure out how many are prospects </a:t>
            </a:r>
            <a:r>
              <a:rPr lang="en-US" dirty="0" err="1" smtClean="0"/>
              <a:t>vs</a:t>
            </a:r>
            <a:r>
              <a:rPr lang="en-US" dirty="0" smtClean="0"/>
              <a:t> users?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figure out how many are prospects </a:t>
            </a:r>
            <a:r>
              <a:rPr lang="en-US" dirty="0" err="1" smtClean="0"/>
              <a:t>vs</a:t>
            </a:r>
            <a:r>
              <a:rPr lang="en-US" dirty="0" smtClean="0"/>
              <a:t> users?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as a refresher for prospects and new-bees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42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figure out how many are prospects </a:t>
            </a:r>
            <a:r>
              <a:rPr lang="en-US" dirty="0" err="1" smtClean="0"/>
              <a:t>vs</a:t>
            </a:r>
            <a:r>
              <a:rPr lang="en-US" dirty="0" smtClean="0"/>
              <a:t> users?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6/11/14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3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6/11/14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0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6/11/14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6/11/14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8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6/11/14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5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6/11/14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9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6/11/14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7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6/11/14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80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6/11/14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9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6/11/14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3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6/11/14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0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68D79-C0BD-B545-B03B-D801B8DB81B4}" type="datetimeFigureOut">
              <a:rPr lang="en-US" smtClean="0"/>
              <a:t>6/11/14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BD956-443C-CA4F-B52C-66874DE0B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comments" Target="../comments/commen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comments" Target="../comments/commen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comments" Target="../comments/commen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comments" Target="../comments/commen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comments" Target="../comments/commen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comments" Target="../comments/commen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comments" Target="../comments/commen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449" t="5743"/>
          <a:stretch/>
        </p:blipFill>
        <p:spPr>
          <a:xfrm>
            <a:off x="0" y="0"/>
            <a:ext cx="9144000" cy="7028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7952" y="2490422"/>
            <a:ext cx="7772400" cy="271456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22306"/>
            <a:ext cx="6400800" cy="17526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bg1"/>
                </a:solidFill>
              </a:rPr>
              <a:t>By Dr. Bob 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7952" y="2643913"/>
            <a:ext cx="7772400" cy="1470025"/>
          </a:xfrm>
        </p:spPr>
        <p:txBody>
          <a:bodyPr>
            <a:noAutofit/>
          </a:bodyPr>
          <a:lstStyle/>
          <a:p>
            <a:r>
              <a:rPr lang="en-US" sz="4500" dirty="0" smtClean="0">
                <a:solidFill>
                  <a:srgbClr val="FFFFFF"/>
                </a:solidFill>
              </a:rPr>
              <a:t>The Science Behind </a:t>
            </a:r>
            <a:r>
              <a:rPr lang="en-US" sz="4500" dirty="0" err="1" smtClean="0">
                <a:solidFill>
                  <a:srgbClr val="FFFFFF"/>
                </a:solidFill>
              </a:rPr>
              <a:t>Holganix</a:t>
            </a:r>
            <a:r>
              <a:rPr lang="en-US" sz="4500" dirty="0" smtClean="0">
                <a:solidFill>
                  <a:srgbClr val="FFFFFF"/>
                </a:solidFill>
              </a:rPr>
              <a:t>:</a:t>
            </a:r>
            <a:br>
              <a:rPr lang="en-US" sz="4500" dirty="0" smtClean="0">
                <a:solidFill>
                  <a:srgbClr val="FFFFFF"/>
                </a:solidFill>
              </a:rPr>
            </a:br>
            <a:r>
              <a:rPr lang="en-US" sz="4500" dirty="0" smtClean="0">
                <a:solidFill>
                  <a:srgbClr val="FFFFFF"/>
                </a:solidFill>
              </a:rPr>
              <a:t>Trees and Shrubs</a:t>
            </a:r>
            <a:endParaRPr lang="en-US" sz="4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3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eaf vein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8"/>
          <a:stretch/>
        </p:blipFill>
        <p:spPr>
          <a:xfrm>
            <a:off x="0" y="-668259"/>
            <a:ext cx="9248219" cy="76750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785877"/>
            <a:ext cx="9144000" cy="1165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cs typeface="Calibri"/>
              </a:rPr>
              <a:t>Do you have a story to share?</a:t>
            </a:r>
          </a:p>
        </p:txBody>
      </p:sp>
    </p:spTree>
    <p:extLst>
      <p:ext uri="{BB962C8B-B14F-4D97-AF65-F5344CB8AC3E}">
        <p14:creationId xmlns:p14="http://schemas.microsoft.com/office/powerpoint/2010/main" val="376958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9. Shrub comparson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950" y="1507421"/>
            <a:ext cx="10488950" cy="532642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4445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err="1" smtClean="0">
                <a:solidFill>
                  <a:srgbClr val="008000"/>
                </a:solidFill>
              </a:rPr>
              <a:t>Hosta</a:t>
            </a:r>
            <a:r>
              <a:rPr lang="en-US" sz="6000" dirty="0" smtClean="0">
                <a:solidFill>
                  <a:srgbClr val="008000"/>
                </a:solidFill>
              </a:rPr>
              <a:t> comparison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732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ntennial Park Properties award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1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ld pictures 1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8" y="1348844"/>
            <a:ext cx="7369594" cy="550445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44451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008000"/>
                </a:solidFill>
              </a:rPr>
              <a:t>Topiaried</a:t>
            </a:r>
            <a:r>
              <a:rPr lang="en-US" sz="4000" dirty="0">
                <a:solidFill>
                  <a:srgbClr val="008000"/>
                </a:solidFill>
              </a:rPr>
              <a:t> </a:t>
            </a:r>
            <a:r>
              <a:rPr lang="en-US" sz="4000" dirty="0" smtClean="0">
                <a:solidFill>
                  <a:srgbClr val="008000"/>
                </a:solidFill>
              </a:rPr>
              <a:t>English Boxwood </a:t>
            </a:r>
            <a:br>
              <a:rPr lang="en-US" sz="4000" dirty="0" smtClean="0">
                <a:solidFill>
                  <a:srgbClr val="008000"/>
                </a:solidFill>
              </a:rPr>
            </a:br>
            <a:r>
              <a:rPr lang="en-US" sz="4000" dirty="0" smtClean="0">
                <a:solidFill>
                  <a:srgbClr val="008000"/>
                </a:solidFill>
              </a:rPr>
              <a:t>200+ old</a:t>
            </a:r>
            <a:endParaRPr lang="en-US" sz="4000" dirty="0">
              <a:solidFill>
                <a:srgbClr val="008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92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 pictures 1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1" b="3643"/>
          <a:stretch/>
        </p:blipFill>
        <p:spPr>
          <a:xfrm>
            <a:off x="1852027" y="1340447"/>
            <a:ext cx="5122333" cy="554989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44451"/>
            <a:ext cx="9144000" cy="1143000"/>
          </a:xfrm>
        </p:spPr>
        <p:txBody>
          <a:bodyPr>
            <a:noAutofit/>
          </a:bodyPr>
          <a:lstStyle/>
          <a:p>
            <a:r>
              <a:rPr lang="en-US" sz="4100" dirty="0" smtClean="0">
                <a:solidFill>
                  <a:srgbClr val="008000"/>
                </a:solidFill>
              </a:rPr>
              <a:t>Mountain </a:t>
            </a:r>
            <a:r>
              <a:rPr lang="en-US" sz="4100" dirty="0">
                <a:solidFill>
                  <a:srgbClr val="008000"/>
                </a:solidFill>
              </a:rPr>
              <a:t>L</a:t>
            </a:r>
            <a:r>
              <a:rPr lang="en-US" sz="4100" dirty="0" smtClean="0">
                <a:solidFill>
                  <a:srgbClr val="008000"/>
                </a:solidFill>
              </a:rPr>
              <a:t>oral &amp; Japanese Red </a:t>
            </a:r>
            <a:r>
              <a:rPr lang="en-US" sz="4100" dirty="0">
                <a:solidFill>
                  <a:srgbClr val="008000"/>
                </a:solidFill>
              </a:rPr>
              <a:t>M</a:t>
            </a:r>
            <a:r>
              <a:rPr lang="en-US" sz="4100" dirty="0" smtClean="0">
                <a:solidFill>
                  <a:srgbClr val="008000"/>
                </a:solidFill>
              </a:rPr>
              <a:t>aple </a:t>
            </a:r>
            <a:endParaRPr lang="en-US" sz="4100" dirty="0">
              <a:solidFill>
                <a:srgbClr val="008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05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d pictures 19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/>
          <a:stretch/>
        </p:blipFill>
        <p:spPr>
          <a:xfrm>
            <a:off x="2352158" y="1334485"/>
            <a:ext cx="4434038" cy="557054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445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Crabapple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07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 pictures 3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8"/>
          <a:stretch/>
        </p:blipFill>
        <p:spPr>
          <a:xfrm>
            <a:off x="2278511" y="1331622"/>
            <a:ext cx="4525130" cy="559692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4445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Crabapple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51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00028-20111006-10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39" y="1336318"/>
            <a:ext cx="7362243" cy="552168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445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Dogwood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0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burnum at st. markeks chuch easton md. hgx 4 yrs 4 ap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r="3604"/>
          <a:stretch/>
        </p:blipFill>
        <p:spPr>
          <a:xfrm rot="5400000">
            <a:off x="1757582" y="1700250"/>
            <a:ext cx="5507556" cy="480795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4445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Viburnum Father </a:t>
            </a:r>
            <a:r>
              <a:rPr lang="en-US" sz="6000" dirty="0" err="1">
                <a:solidFill>
                  <a:srgbClr val="008000"/>
                </a:solidFill>
              </a:rPr>
              <a:t>G</a:t>
            </a:r>
            <a:r>
              <a:rPr lang="en-US" sz="6000" dirty="0" err="1" smtClean="0">
                <a:solidFill>
                  <a:srgbClr val="008000"/>
                </a:solidFill>
              </a:rPr>
              <a:t>illa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59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785877"/>
            <a:ext cx="9144000" cy="1165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cs typeface="Calibri"/>
              </a:rPr>
              <a:t>The </a:t>
            </a:r>
            <a:r>
              <a:rPr lang="en-US" sz="4800" dirty="0" err="1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cs typeface="Calibri"/>
              </a:rPr>
              <a:t>nitty</a:t>
            </a:r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cs typeface="Calibri"/>
              </a:rPr>
              <a:t> gritty: Equipment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56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20769" y="1475856"/>
            <a:ext cx="3655883" cy="336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20770" y="1767596"/>
            <a:ext cx="3655882" cy="287771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Dr. Bob</a:t>
            </a:r>
          </a:p>
          <a:p>
            <a:pPr algn="ctr"/>
            <a:r>
              <a:rPr lang="en-US" sz="2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Director of Soil and Plant Sciences</a:t>
            </a:r>
          </a:p>
          <a:p>
            <a:pPr algn="ctr"/>
            <a:endParaRPr lang="en-US" sz="2500" dirty="0" smtClean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  <a:p>
            <a:pPr algn="ctr"/>
            <a:r>
              <a:rPr lang="en-US" sz="23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rneidermyer@holganix.com</a:t>
            </a:r>
          </a:p>
          <a:p>
            <a:pPr algn="ctr"/>
            <a:endParaRPr lang="en-US" sz="2300" dirty="0" smtClean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  <a:p>
            <a:pPr algn="ctr"/>
            <a:r>
              <a:rPr lang="en-US" sz="2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866-56-EARTH</a:t>
            </a:r>
            <a:endParaRPr lang="en-US" sz="25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  <p:pic>
        <p:nvPicPr>
          <p:cNvPr id="5" name="Picture 4" descr="Dr. Bob head 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9" y="892376"/>
            <a:ext cx="4988168" cy="440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3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4445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JD-9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4-06-06 at 6.03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6" y="1358002"/>
            <a:ext cx="6534693" cy="535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5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4445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Chameleon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4-06-09 at 11.52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36" y="1472825"/>
            <a:ext cx="6186390" cy="531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59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D 600 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" y="466850"/>
            <a:ext cx="9144000" cy="6085380"/>
          </a:xfrm>
          <a:prstGeom prst="rect">
            <a:avLst/>
          </a:prstGeom>
        </p:spPr>
      </p:pic>
      <p:sp>
        <p:nvSpPr>
          <p:cNvPr id="5" name="Snip Single Corner Rectangle 4"/>
          <p:cNvSpPr/>
          <p:nvPr/>
        </p:nvSpPr>
        <p:spPr>
          <a:xfrm>
            <a:off x="-56026" y="4836547"/>
            <a:ext cx="3679076" cy="1479909"/>
          </a:xfrm>
          <a:prstGeom prst="snip1Rect">
            <a:avLst/>
          </a:prstGeom>
          <a:solidFill>
            <a:schemeClr val="tx1">
              <a:alpha val="4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8080" y="5096156"/>
            <a:ext cx="3230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Storage between 33 and 45 degrees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45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eaf vein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8"/>
          <a:stretch/>
        </p:blipFill>
        <p:spPr>
          <a:xfrm>
            <a:off x="0" y="-668258"/>
            <a:ext cx="9181352" cy="76195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785877"/>
            <a:ext cx="9144000" cy="1165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58867" y="2947226"/>
            <a:ext cx="3394773" cy="9387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Questions?</a:t>
            </a:r>
            <a:endParaRPr lang="en-US" sz="55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70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785877"/>
            <a:ext cx="9144000" cy="1165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cs typeface="Calibri"/>
              </a:rPr>
              <a:t>The </a:t>
            </a:r>
            <a:r>
              <a:rPr lang="en-US" sz="4800" dirty="0" err="1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cs typeface="Calibri"/>
              </a:rPr>
              <a:t>nitty</a:t>
            </a:r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cs typeface="Calibri"/>
              </a:rPr>
              <a:t> gritty: Applying </a:t>
            </a:r>
            <a:r>
              <a:rPr lang="en-US" sz="4800" dirty="0" err="1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cs typeface="Calibri"/>
              </a:rPr>
              <a:t>Holganix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53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9267"/>
          <a:stretch/>
        </p:blipFill>
        <p:spPr>
          <a:xfrm>
            <a:off x="-1" y="1326928"/>
            <a:ext cx="9203367" cy="5531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45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New installation</a:t>
            </a:r>
            <a:endParaRPr lang="en-US" sz="6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6844" y="2003930"/>
            <a:ext cx="7346095" cy="3647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14 </a:t>
            </a:r>
            <a:r>
              <a:rPr lang="en-US" sz="3300" dirty="0" err="1" smtClean="0">
                <a:solidFill>
                  <a:schemeClr val="bg2"/>
                </a:solidFill>
              </a:rPr>
              <a:t>oz</a:t>
            </a:r>
            <a:r>
              <a:rPr lang="en-US" sz="3300" dirty="0" smtClean="0">
                <a:solidFill>
                  <a:schemeClr val="bg2"/>
                </a:solidFill>
              </a:rPr>
              <a:t>/7 gal of spray solution per 1,000 </a:t>
            </a:r>
            <a:r>
              <a:rPr lang="en-US" sz="3300" dirty="0" err="1" smtClean="0">
                <a:solidFill>
                  <a:schemeClr val="bg2"/>
                </a:solidFill>
              </a:rPr>
              <a:t>sq</a:t>
            </a:r>
            <a:r>
              <a:rPr lang="en-US" sz="3300" dirty="0" smtClean="0">
                <a:solidFill>
                  <a:schemeClr val="bg2"/>
                </a:solidFill>
              </a:rPr>
              <a:t> </a:t>
            </a:r>
            <a:r>
              <a:rPr lang="en-US" sz="3300" dirty="0" err="1" smtClean="0">
                <a:solidFill>
                  <a:schemeClr val="bg2"/>
                </a:solidFill>
              </a:rPr>
              <a:t>ft</a:t>
            </a:r>
            <a:endParaRPr lang="en-US" sz="3300" dirty="0" smtClean="0">
              <a:solidFill>
                <a:schemeClr val="bg2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Two (2) gallon product diluted to 87.89 gal spray solution (covers 12,667 </a:t>
            </a:r>
            <a:r>
              <a:rPr lang="en-US" sz="3300" dirty="0" err="1" smtClean="0">
                <a:solidFill>
                  <a:schemeClr val="bg2"/>
                </a:solidFill>
              </a:rPr>
              <a:t>sq</a:t>
            </a:r>
            <a:r>
              <a:rPr lang="en-US" sz="3300" dirty="0" smtClean="0">
                <a:solidFill>
                  <a:schemeClr val="bg2"/>
                </a:solidFill>
              </a:rPr>
              <a:t> </a:t>
            </a:r>
            <a:r>
              <a:rPr lang="en-US" sz="3300" dirty="0" err="1" smtClean="0">
                <a:solidFill>
                  <a:schemeClr val="bg2"/>
                </a:solidFill>
              </a:rPr>
              <a:t>ft</a:t>
            </a:r>
            <a:r>
              <a:rPr lang="en-US" sz="3300" dirty="0" smtClean="0">
                <a:solidFill>
                  <a:schemeClr val="bg2"/>
                </a:solidFill>
              </a:rPr>
              <a:t>)</a:t>
            </a: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Spray to runoff covering all plant above ground</a:t>
            </a:r>
            <a:endParaRPr lang="en-US" sz="3300" dirty="0">
              <a:solidFill>
                <a:schemeClr val="bg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59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9267"/>
          <a:stretch/>
        </p:blipFill>
        <p:spPr>
          <a:xfrm>
            <a:off x="-1" y="1326928"/>
            <a:ext cx="9203367" cy="5531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29" y="144451"/>
            <a:ext cx="8852195" cy="1143000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Pre-digging and transplanting</a:t>
            </a:r>
            <a:endParaRPr lang="en-US" sz="6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1260" y="2153322"/>
            <a:ext cx="6611133" cy="3647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14 </a:t>
            </a:r>
            <a:r>
              <a:rPr lang="en-US" sz="3300" dirty="0" err="1" smtClean="0">
                <a:solidFill>
                  <a:schemeClr val="bg2"/>
                </a:solidFill>
              </a:rPr>
              <a:t>oz</a:t>
            </a:r>
            <a:r>
              <a:rPr lang="en-US" sz="3300" dirty="0" smtClean="0">
                <a:solidFill>
                  <a:schemeClr val="bg2"/>
                </a:solidFill>
              </a:rPr>
              <a:t>/7 gal of spray solution per 1,000 </a:t>
            </a:r>
            <a:r>
              <a:rPr lang="en-US" sz="3300" dirty="0" err="1" smtClean="0">
                <a:solidFill>
                  <a:schemeClr val="bg2"/>
                </a:solidFill>
              </a:rPr>
              <a:t>sq</a:t>
            </a:r>
            <a:r>
              <a:rPr lang="en-US" sz="3300" dirty="0" smtClean="0">
                <a:solidFill>
                  <a:schemeClr val="bg2"/>
                </a:solidFill>
              </a:rPr>
              <a:t> </a:t>
            </a:r>
            <a:r>
              <a:rPr lang="en-US" sz="3300" dirty="0" err="1" smtClean="0">
                <a:solidFill>
                  <a:schemeClr val="bg2"/>
                </a:solidFill>
              </a:rPr>
              <a:t>ft</a:t>
            </a:r>
            <a:endParaRPr lang="en-US" sz="3300" dirty="0" smtClean="0">
              <a:solidFill>
                <a:schemeClr val="bg2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Two (2) gal product diluted to 87.89 gal spray solution</a:t>
            </a: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Drench soil 7 days prior to digging</a:t>
            </a: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Drench soil immediately after transplanting</a:t>
            </a:r>
            <a:endParaRPr lang="en-US" sz="3300" dirty="0">
              <a:solidFill>
                <a:schemeClr val="bg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98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9267"/>
          <a:stretch/>
        </p:blipFill>
        <p:spPr>
          <a:xfrm>
            <a:off x="-1" y="1326928"/>
            <a:ext cx="9203367" cy="5531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29" y="144451"/>
            <a:ext cx="8852195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Stress recovery</a:t>
            </a:r>
            <a:endParaRPr lang="en-US" sz="6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1260" y="2153322"/>
            <a:ext cx="6611133" cy="3647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14 </a:t>
            </a:r>
            <a:r>
              <a:rPr lang="en-US" sz="3300" dirty="0" err="1" smtClean="0">
                <a:solidFill>
                  <a:schemeClr val="bg2"/>
                </a:solidFill>
              </a:rPr>
              <a:t>oz</a:t>
            </a:r>
            <a:r>
              <a:rPr lang="en-US" sz="3300" dirty="0" smtClean="0">
                <a:solidFill>
                  <a:schemeClr val="bg2"/>
                </a:solidFill>
              </a:rPr>
              <a:t>/7gal of spray solution per 1,000 </a:t>
            </a:r>
            <a:r>
              <a:rPr lang="en-US" sz="3300" dirty="0" err="1" smtClean="0">
                <a:solidFill>
                  <a:schemeClr val="bg2"/>
                </a:solidFill>
              </a:rPr>
              <a:t>sq</a:t>
            </a:r>
            <a:r>
              <a:rPr lang="en-US" sz="3300" dirty="0" smtClean="0">
                <a:solidFill>
                  <a:schemeClr val="bg2"/>
                </a:solidFill>
              </a:rPr>
              <a:t> </a:t>
            </a:r>
            <a:r>
              <a:rPr lang="en-US" sz="3300" dirty="0" err="1" smtClean="0">
                <a:solidFill>
                  <a:schemeClr val="bg2"/>
                </a:solidFill>
              </a:rPr>
              <a:t>ft</a:t>
            </a:r>
            <a:endParaRPr lang="en-US" sz="3300" dirty="0" smtClean="0">
              <a:solidFill>
                <a:schemeClr val="bg2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Two (2) gal product diluted to 87.89 gal spray solution</a:t>
            </a: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Spray to runoff covering all plant above ground</a:t>
            </a: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Soil drench</a:t>
            </a:r>
            <a:endParaRPr lang="en-US" sz="3300" dirty="0">
              <a:solidFill>
                <a:schemeClr val="bg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73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9267"/>
          <a:stretch/>
        </p:blipFill>
        <p:spPr>
          <a:xfrm>
            <a:off x="-1" y="1326928"/>
            <a:ext cx="9203367" cy="5531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29" y="144451"/>
            <a:ext cx="8852195" cy="1143000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Tree and shrub </a:t>
            </a:r>
            <a:r>
              <a:rPr lang="en-US" sz="6000" dirty="0">
                <a:solidFill>
                  <a:srgbClr val="008000"/>
                </a:solidFill>
              </a:rPr>
              <a:t>m</a:t>
            </a:r>
            <a:r>
              <a:rPr lang="en-US" sz="6000" dirty="0" smtClean="0">
                <a:solidFill>
                  <a:srgbClr val="008000"/>
                </a:solidFill>
              </a:rPr>
              <a:t>aintenance</a:t>
            </a:r>
            <a:endParaRPr lang="en-US" sz="6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1260" y="2153322"/>
            <a:ext cx="6611133" cy="3647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14 </a:t>
            </a:r>
            <a:r>
              <a:rPr lang="en-US" sz="3300" dirty="0" err="1" smtClean="0">
                <a:solidFill>
                  <a:schemeClr val="bg2"/>
                </a:solidFill>
              </a:rPr>
              <a:t>oz</a:t>
            </a:r>
            <a:r>
              <a:rPr lang="en-US" sz="3300" dirty="0" smtClean="0">
                <a:solidFill>
                  <a:schemeClr val="bg2"/>
                </a:solidFill>
              </a:rPr>
              <a:t>/7gal of spray solution per 1,000 </a:t>
            </a:r>
            <a:r>
              <a:rPr lang="en-US" sz="3300" dirty="0" err="1" smtClean="0">
                <a:solidFill>
                  <a:schemeClr val="bg2"/>
                </a:solidFill>
              </a:rPr>
              <a:t>sq</a:t>
            </a:r>
            <a:r>
              <a:rPr lang="en-US" sz="3300" dirty="0" smtClean="0">
                <a:solidFill>
                  <a:schemeClr val="bg2"/>
                </a:solidFill>
              </a:rPr>
              <a:t> </a:t>
            </a:r>
            <a:r>
              <a:rPr lang="en-US" sz="3300" dirty="0" err="1" smtClean="0">
                <a:solidFill>
                  <a:schemeClr val="bg2"/>
                </a:solidFill>
              </a:rPr>
              <a:t>ft</a:t>
            </a:r>
            <a:endParaRPr lang="en-US" sz="3300" dirty="0" smtClean="0">
              <a:solidFill>
                <a:schemeClr val="bg2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One (2) gal product diluted to 87.89 gal spray solution</a:t>
            </a: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Spray to runoff covering all plant above ground</a:t>
            </a: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Drench soil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44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9267"/>
          <a:stretch/>
        </p:blipFill>
        <p:spPr>
          <a:xfrm>
            <a:off x="-1" y="1326928"/>
            <a:ext cx="9203367" cy="5531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29" y="144451"/>
            <a:ext cx="8852195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Tree specific maintenance</a:t>
            </a:r>
            <a:endParaRPr lang="en-US" sz="6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1260" y="2153322"/>
            <a:ext cx="6611133" cy="3647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At 12.7 inches DBH, 1 gal diluted to 87.89 spray solution</a:t>
            </a: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Increase the amount of </a:t>
            </a:r>
            <a:r>
              <a:rPr lang="en-US" sz="3300" dirty="0" err="1" smtClean="0">
                <a:solidFill>
                  <a:schemeClr val="bg2"/>
                </a:solidFill>
              </a:rPr>
              <a:t>Holganix</a:t>
            </a:r>
            <a:r>
              <a:rPr lang="en-US" sz="3300" dirty="0" smtClean="0">
                <a:solidFill>
                  <a:schemeClr val="bg2"/>
                </a:solidFill>
              </a:rPr>
              <a:t> </a:t>
            </a:r>
            <a:r>
              <a:rPr lang="en-US" sz="3300" dirty="0" err="1" smtClean="0">
                <a:solidFill>
                  <a:schemeClr val="bg2"/>
                </a:solidFill>
              </a:rPr>
              <a:t>Tree&amp;Shrub</a:t>
            </a:r>
            <a:r>
              <a:rPr lang="en-US" sz="3300" dirty="0" smtClean="0">
                <a:solidFill>
                  <a:schemeClr val="bg2"/>
                </a:solidFill>
              </a:rPr>
              <a:t> proportionately as DBH increases </a:t>
            </a: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Drench the soil to the drop point of the tree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89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42661" y="1475855"/>
            <a:ext cx="4631684" cy="43504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37987" y="1733466"/>
            <a:ext cx="3878604" cy="39087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Agenda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Lake Side Club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What’s going on in the jug?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Applying Tree and Shrub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Examples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Q&amp;A</a:t>
            </a:r>
            <a:endParaRPr lang="en-US" sz="30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94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9267"/>
          <a:stretch/>
        </p:blipFill>
        <p:spPr>
          <a:xfrm>
            <a:off x="-1" y="1326928"/>
            <a:ext cx="9203367" cy="5531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29" y="144451"/>
            <a:ext cx="8852195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Bare </a:t>
            </a:r>
            <a:r>
              <a:rPr lang="en-US" sz="6000" dirty="0">
                <a:solidFill>
                  <a:srgbClr val="008000"/>
                </a:solidFill>
              </a:rPr>
              <a:t>r</a:t>
            </a:r>
            <a:r>
              <a:rPr lang="en-US" sz="6000" dirty="0" smtClean="0">
                <a:solidFill>
                  <a:srgbClr val="008000"/>
                </a:solidFill>
              </a:rPr>
              <a:t>oot treatment</a:t>
            </a:r>
            <a:endParaRPr lang="en-US" sz="6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1260" y="2153322"/>
            <a:ext cx="6611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Immerse bare roots in </a:t>
            </a:r>
            <a:r>
              <a:rPr lang="en-US" sz="3300" dirty="0" err="1" smtClean="0">
                <a:solidFill>
                  <a:schemeClr val="bg2"/>
                </a:solidFill>
              </a:rPr>
              <a:t>Holganix</a:t>
            </a:r>
            <a:r>
              <a:rPr lang="en-US" sz="3300" dirty="0" smtClean="0">
                <a:solidFill>
                  <a:schemeClr val="bg2"/>
                </a:solidFill>
              </a:rPr>
              <a:t> Tree &amp; Shrub</a:t>
            </a:r>
          </a:p>
          <a:p>
            <a:pPr marL="571500" indent="-571500">
              <a:buFont typeface="Arial"/>
              <a:buChar char="•"/>
            </a:pPr>
            <a:r>
              <a:rPr lang="en-US" sz="3300" dirty="0" smtClean="0">
                <a:solidFill>
                  <a:schemeClr val="bg2"/>
                </a:solidFill>
              </a:rPr>
              <a:t>Immerse for four hours, DO NOT EXCEED SIX!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06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eaf vein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8"/>
          <a:stretch/>
        </p:blipFill>
        <p:spPr>
          <a:xfrm>
            <a:off x="0" y="-668258"/>
            <a:ext cx="9181352" cy="76195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785877"/>
            <a:ext cx="9144000" cy="1165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58867" y="2947226"/>
            <a:ext cx="3394773" cy="9387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Questions?</a:t>
            </a:r>
            <a:endParaRPr lang="en-US" sz="55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588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20769" y="1475856"/>
            <a:ext cx="3655883" cy="336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20770" y="1767596"/>
            <a:ext cx="3655882" cy="287771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Dr. Bob</a:t>
            </a:r>
          </a:p>
          <a:p>
            <a:pPr algn="ctr"/>
            <a:r>
              <a:rPr lang="en-US" sz="2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Director of Soil and Plant Sciences</a:t>
            </a:r>
          </a:p>
          <a:p>
            <a:pPr algn="ctr"/>
            <a:endParaRPr lang="en-US" sz="2500" dirty="0" smtClean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  <a:p>
            <a:pPr algn="ctr"/>
            <a:r>
              <a:rPr lang="en-US" sz="23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rneidermyer@holganix.com</a:t>
            </a:r>
          </a:p>
          <a:p>
            <a:pPr algn="ctr"/>
            <a:endParaRPr lang="en-US" sz="2300" dirty="0" smtClean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  <a:p>
            <a:pPr algn="ctr"/>
            <a:r>
              <a:rPr lang="en-US" sz="2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866-56-EARTH</a:t>
            </a:r>
            <a:endParaRPr lang="en-US" sz="25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  <p:pic>
        <p:nvPicPr>
          <p:cNvPr id="5" name="Picture 4" descr="Dr. Bob head 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9" y="892376"/>
            <a:ext cx="4988168" cy="440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2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f vein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8"/>
          <a:stretch/>
        </p:blipFill>
        <p:spPr>
          <a:xfrm>
            <a:off x="0" y="-668258"/>
            <a:ext cx="9181352" cy="7619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1930" y="1338983"/>
            <a:ext cx="8101301" cy="216297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solidFill>
                  <a:srgbClr val="008000"/>
                </a:solidFill>
              </a:rPr>
              <a:t>Does anyone currently use </a:t>
            </a:r>
            <a:r>
              <a:rPr lang="en-US" sz="5500" dirty="0" err="1" smtClean="0">
                <a:solidFill>
                  <a:srgbClr val="008000"/>
                </a:solidFill>
              </a:rPr>
              <a:t>Holganix</a:t>
            </a:r>
            <a:r>
              <a:rPr lang="en-US" sz="5500" dirty="0" smtClean="0">
                <a:solidFill>
                  <a:srgbClr val="008000"/>
                </a:solidFill>
              </a:rPr>
              <a:t> on Tree &amp; Shrubs?</a:t>
            </a:r>
            <a:endParaRPr lang="en-US" sz="55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8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785877"/>
            <a:ext cx="9144000" cy="1165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8000"/>
                </a:solidFill>
              </a:rPr>
              <a:t>The Lakes Club</a:t>
            </a:r>
            <a:endParaRPr lang="en-US" sz="4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0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4-06-06 at 5.23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7" y="157903"/>
            <a:ext cx="8711266" cy="654603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949013" y="466848"/>
            <a:ext cx="2241062" cy="1393620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03847" y="859001"/>
            <a:ext cx="166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Holganix</a:t>
            </a:r>
            <a:r>
              <a:rPr lang="en-US" sz="2800" dirty="0" smtClean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547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2785877"/>
            <a:ext cx="9144000" cy="1165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8000"/>
                </a:solidFill>
              </a:rPr>
              <a:t>Why?</a:t>
            </a:r>
            <a:endParaRPr lang="en-US" sz="4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3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595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Key microorganisms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worms - compos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785877"/>
            <a:ext cx="9144000" cy="1165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8000"/>
                </a:solidFill>
              </a:rPr>
              <a:t>Key microorganisms</a:t>
            </a:r>
            <a:endParaRPr lang="en-US" sz="4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5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ison - holganix diamond grow winter stress r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73" y="0"/>
            <a:ext cx="5143500" cy="6858000"/>
          </a:xfrm>
          <a:prstGeom prst="rect">
            <a:avLst/>
          </a:prstGeom>
        </p:spPr>
      </p:pic>
      <p:pic>
        <p:nvPicPr>
          <p:cNvPr id="3" name="Picture 2" descr="mycorrhizae coloniz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508</Words>
  <Application>Microsoft Macintosh PowerPoint</Application>
  <PresentationFormat>On-screen Show (4:3)</PresentationFormat>
  <Paragraphs>103</Paragraphs>
  <Slides>32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The Science Behind Holganix: Trees and Shrubs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microorganisms</vt:lpstr>
      <vt:lpstr>PowerPoint Presentation</vt:lpstr>
      <vt:lpstr>PowerPoint Presentation</vt:lpstr>
      <vt:lpstr>Hosta comparison</vt:lpstr>
      <vt:lpstr>PowerPoint Presentation</vt:lpstr>
      <vt:lpstr>Topiaried English Boxwood  200+ old</vt:lpstr>
      <vt:lpstr>Mountain Loral &amp; Japanese Red Maple </vt:lpstr>
      <vt:lpstr>Crabapple</vt:lpstr>
      <vt:lpstr>Crabapple</vt:lpstr>
      <vt:lpstr>Dogwood</vt:lpstr>
      <vt:lpstr>Viburnum Father Gilla</vt:lpstr>
      <vt:lpstr>PowerPoint Presentation</vt:lpstr>
      <vt:lpstr>JD-9</vt:lpstr>
      <vt:lpstr>Chameleon</vt:lpstr>
      <vt:lpstr>PowerPoint Presentation</vt:lpstr>
      <vt:lpstr>PowerPoint Presentation</vt:lpstr>
      <vt:lpstr>PowerPoint Presentation</vt:lpstr>
      <vt:lpstr>New installation</vt:lpstr>
      <vt:lpstr>Pre-digging and transplanting</vt:lpstr>
      <vt:lpstr>Stress recovery</vt:lpstr>
      <vt:lpstr>Tree and shrub maintenance</vt:lpstr>
      <vt:lpstr>Tree specific maintenance</vt:lpstr>
      <vt:lpstr>Bare root treatment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Kaity</dc:creator>
  <cp:lastModifiedBy>Kaity</cp:lastModifiedBy>
  <cp:revision>44</cp:revision>
  <dcterms:created xsi:type="dcterms:W3CDTF">2014-02-12T23:37:01Z</dcterms:created>
  <dcterms:modified xsi:type="dcterms:W3CDTF">2014-06-11T17:02:41Z</dcterms:modified>
</cp:coreProperties>
</file>