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99" r:id="rId3"/>
    <p:sldId id="300" r:id="rId4"/>
    <p:sldId id="328" r:id="rId5"/>
    <p:sldId id="301" r:id="rId6"/>
    <p:sldId id="270" r:id="rId7"/>
    <p:sldId id="302" r:id="rId8"/>
    <p:sldId id="303" r:id="rId9"/>
    <p:sldId id="304" r:id="rId10"/>
    <p:sldId id="325" r:id="rId11"/>
    <p:sldId id="329" r:id="rId12"/>
    <p:sldId id="305" r:id="rId13"/>
    <p:sldId id="307" r:id="rId14"/>
    <p:sldId id="308" r:id="rId15"/>
    <p:sldId id="327" r:id="rId16"/>
    <p:sldId id="285" r:id="rId17"/>
    <p:sldId id="309" r:id="rId18"/>
    <p:sldId id="310" r:id="rId19"/>
    <p:sldId id="311" r:id="rId20"/>
    <p:sldId id="320" r:id="rId21"/>
    <p:sldId id="321" r:id="rId22"/>
    <p:sldId id="322" r:id="rId23"/>
    <p:sldId id="323" r:id="rId24"/>
    <p:sldId id="293" r:id="rId25"/>
    <p:sldId id="312" r:id="rId26"/>
    <p:sldId id="313" r:id="rId27"/>
    <p:sldId id="314" r:id="rId28"/>
    <p:sldId id="315" r:id="rId29"/>
    <p:sldId id="316" r:id="rId30"/>
    <p:sldId id="317" r:id="rId31"/>
    <p:sldId id="326" r:id="rId32"/>
    <p:sldId id="32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975" autoAdjust="0"/>
  </p:normalViewPr>
  <p:slideViewPr>
    <p:cSldViewPr snapToGrid="0" snapToObjects="1">
      <p:cViewPr>
        <p:scale>
          <a:sx n="68" d="100"/>
          <a:sy n="68" d="100"/>
        </p:scale>
        <p:origin x="-76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DA86C-90F7-C14A-B303-4D163C37F62C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4D014-FED9-1645-BD28-A6F65B1D4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 tittle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4D014-FED9-1645-BD28-A6F65B1D4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11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figure out how many are prospects </a:t>
            </a:r>
            <a:r>
              <a:rPr lang="en-US" dirty="0" err="1" smtClean="0"/>
              <a:t>vs</a:t>
            </a:r>
            <a:r>
              <a:rPr lang="en-US" dirty="0" smtClean="0"/>
              <a:t> users?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Alright,</a:t>
            </a:r>
            <a:r>
              <a:rPr lang="en-US" baseline="0" dirty="0" smtClean="0"/>
              <a:t> enough of the chit chat let’s dig into your presentation!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Alright,</a:t>
            </a:r>
            <a:r>
              <a:rPr lang="en-US" baseline="0" dirty="0" smtClean="0"/>
              <a:t> enough of the chit chat let’s dig into your presentation!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figure out how many are prospects </a:t>
            </a:r>
            <a:r>
              <a:rPr lang="en-US" dirty="0" err="1" smtClean="0"/>
              <a:t>vs</a:t>
            </a:r>
            <a:r>
              <a:rPr lang="en-US" dirty="0" smtClean="0"/>
              <a:t> users?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2B698-43A6-B944-A959-EAFB53DC73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</a:t>
            </a:r>
            <a:r>
              <a:rPr lang="en-US" baseline="0" dirty="0" smtClean="0"/>
              <a:t> as a refresher for prospects and new-bees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5DCB7-933F-3C4E-9005-93311E9571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4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3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5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7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0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0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8D79-C0BD-B545-B03B-D801B8DB81B4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D956-443C-CA4F-B52C-66874DE0B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449" t="5743"/>
          <a:stretch/>
        </p:blipFill>
        <p:spPr>
          <a:xfrm>
            <a:off x="0" y="0"/>
            <a:ext cx="9144000" cy="70285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7952" y="2490422"/>
            <a:ext cx="7772400" cy="271456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22306"/>
            <a:ext cx="6400800" cy="17526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By Dr. Bob 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7952" y="2643913"/>
            <a:ext cx="7772400" cy="1470025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FFFFF"/>
                </a:solidFill>
              </a:rPr>
              <a:t>The Science Behind </a:t>
            </a:r>
            <a:r>
              <a:rPr lang="en-US" sz="4500" dirty="0" err="1" smtClean="0">
                <a:solidFill>
                  <a:srgbClr val="FFFFFF"/>
                </a:solidFill>
              </a:rPr>
              <a:t>Holganix</a:t>
            </a:r>
            <a:r>
              <a:rPr lang="en-US" sz="4500" dirty="0" smtClean="0">
                <a:solidFill>
                  <a:srgbClr val="FFFFFF"/>
                </a:solidFill>
              </a:rPr>
              <a:t>:</a:t>
            </a:r>
            <a:br>
              <a:rPr lang="en-US" sz="4500" dirty="0" smtClean="0">
                <a:solidFill>
                  <a:srgbClr val="FFFFFF"/>
                </a:solidFill>
              </a:rPr>
            </a:br>
            <a:r>
              <a:rPr lang="en-US" sz="4500" dirty="0" err="1" smtClean="0">
                <a:solidFill>
                  <a:srgbClr val="FFFFFF"/>
                </a:solidFill>
              </a:rPr>
              <a:t>Holganix</a:t>
            </a:r>
            <a:r>
              <a:rPr lang="en-US" sz="4500" dirty="0" smtClean="0">
                <a:solidFill>
                  <a:srgbClr val="FFFFFF"/>
                </a:solidFill>
              </a:rPr>
              <a:t> and Flowers</a:t>
            </a:r>
            <a:endParaRPr lang="en-US" sz="4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3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8867" y="2947226"/>
            <a:ext cx="3394773" cy="938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Questions?</a:t>
            </a:r>
            <a:endParaRPr lang="en-US" sz="5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854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rgbClr val="008000"/>
                </a:solidFill>
              </a:rPr>
              <a:t>Flower science: above the soil</a:t>
            </a:r>
            <a:endParaRPr lang="en-US" sz="5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8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26928"/>
            <a:ext cx="9144001" cy="731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8000"/>
                </a:solidFill>
              </a:rPr>
              <a:t>Phyllosphere</a:t>
            </a:r>
            <a:endParaRPr lang="en-US" sz="5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3570" y="2942979"/>
            <a:ext cx="79983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</a:rPr>
              <a:t>Surface of all plant parts above the soil consisting of the plant surfaces and the </a:t>
            </a:r>
            <a:r>
              <a:rPr lang="en-US" sz="4000" dirty="0" err="1" smtClean="0">
                <a:solidFill>
                  <a:schemeClr val="bg2"/>
                </a:solidFill>
              </a:rPr>
              <a:t>microoganisms</a:t>
            </a:r>
            <a:r>
              <a:rPr lang="en-US" sz="4000" dirty="0" smtClean="0">
                <a:solidFill>
                  <a:schemeClr val="bg2"/>
                </a:solidFill>
              </a:rPr>
              <a:t> living on those surfaces</a:t>
            </a: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4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8000"/>
                </a:solidFill>
              </a:rPr>
              <a:t>Parts of the flower</a:t>
            </a:r>
            <a:endParaRPr lang="en-US" sz="5400" dirty="0">
              <a:solidFill>
                <a:srgbClr val="008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121" y="1504271"/>
            <a:ext cx="7253808" cy="51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326928"/>
            <a:ext cx="9144001" cy="7315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Microorganisms and the </a:t>
            </a:r>
            <a:r>
              <a:rPr lang="en-US" sz="4500" dirty="0" err="1" smtClean="0">
                <a:solidFill>
                  <a:srgbClr val="008000"/>
                </a:solidFill>
              </a:rPr>
              <a:t>pyllosphere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1260" y="2153322"/>
            <a:ext cx="661113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2"/>
                </a:solidFill>
              </a:rPr>
              <a:t>S</a:t>
            </a:r>
            <a:r>
              <a:rPr lang="en-US" sz="4400" dirty="0" smtClean="0">
                <a:solidFill>
                  <a:schemeClr val="bg2"/>
                </a:solidFill>
              </a:rPr>
              <a:t>ecretes </a:t>
            </a:r>
            <a:r>
              <a:rPr lang="en-US" sz="3300" dirty="0" smtClean="0">
                <a:solidFill>
                  <a:schemeClr val="bg2"/>
                </a:solidFill>
              </a:rPr>
              <a:t>organic acids, sugars, polysaccharides, enzymes, proteins and amino acids to</a:t>
            </a:r>
            <a:r>
              <a:rPr lang="en-US" sz="4400" dirty="0" smtClean="0">
                <a:solidFill>
                  <a:schemeClr val="bg2"/>
                </a:solidFill>
              </a:rPr>
              <a:t> </a:t>
            </a:r>
            <a:r>
              <a:rPr lang="en-US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 and influence the behavior of microorganisms </a:t>
            </a:r>
            <a:r>
              <a:rPr lang="en-US" sz="3300" dirty="0" smtClean="0">
                <a:solidFill>
                  <a:schemeClr val="bg2"/>
                </a:solidFill>
              </a:rPr>
              <a:t>and to </a:t>
            </a:r>
            <a:r>
              <a:rPr lang="en-US" sz="4400" dirty="0" smtClean="0">
                <a:solidFill>
                  <a:schemeClr val="bg2"/>
                </a:solidFill>
              </a:rPr>
              <a:t>help balance the pH </a:t>
            </a:r>
            <a:r>
              <a:rPr lang="en-US" sz="3300" dirty="0" smtClean="0">
                <a:solidFill>
                  <a:schemeClr val="bg2"/>
                </a:solidFill>
              </a:rPr>
              <a:t>of the </a:t>
            </a:r>
            <a:r>
              <a:rPr lang="en-US" sz="4400" dirty="0" smtClean="0">
                <a:solidFill>
                  <a:schemeClr val="bg2"/>
                </a:solidFill>
              </a:rPr>
              <a:t>plant surface</a:t>
            </a:r>
            <a:endParaRPr lang="en-US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2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8867" y="2947226"/>
            <a:ext cx="3394773" cy="938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Questions?</a:t>
            </a:r>
            <a:endParaRPr lang="en-US" sz="5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5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91182" y="2947226"/>
            <a:ext cx="9248646" cy="938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50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About </a:t>
            </a:r>
            <a:r>
              <a:rPr lang="en-US" sz="5500" dirty="0" err="1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Holganix</a:t>
            </a:r>
            <a:r>
              <a:rPr lang="en-US" sz="5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Bloom</a:t>
            </a:r>
            <a:endParaRPr lang="en-US" sz="5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04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210"/>
          <a:stretch/>
        </p:blipFill>
        <p:spPr>
          <a:xfrm>
            <a:off x="-9289" y="1314664"/>
            <a:ext cx="9212656" cy="6272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What’s in the jug?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1260" y="1365913"/>
            <a:ext cx="62936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>
                <a:solidFill>
                  <a:schemeClr val="bg1"/>
                </a:solidFill>
              </a:rPr>
              <a:t>Holganix</a:t>
            </a:r>
            <a:r>
              <a:rPr lang="en-US" sz="4000" dirty="0" smtClean="0">
                <a:solidFill>
                  <a:schemeClr val="bg1"/>
                </a:solidFill>
              </a:rPr>
              <a:t> concentrated compost tea selected to promote flowering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Ingredients favor bacteria over fungi (why – to prevent damping off)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3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210"/>
          <a:stretch/>
        </p:blipFill>
        <p:spPr>
          <a:xfrm>
            <a:off x="-68656" y="1326928"/>
            <a:ext cx="9212656" cy="6272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What are the benefits?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51260" y="2232856"/>
            <a:ext cx="66111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</a:rPr>
              <a:t>Microorganisms provide beneficial relationships that promotes flowering. </a:t>
            </a:r>
          </a:p>
          <a:p>
            <a:pPr algn="ctr"/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8210"/>
          <a:stretch/>
        </p:blipFill>
        <p:spPr>
          <a:xfrm>
            <a:off x="-68656" y="1326928"/>
            <a:ext cx="9212656" cy="6272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What are the benefits?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0068" y="2114761"/>
            <a:ext cx="661113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2"/>
                </a:solidFill>
              </a:rPr>
              <a:t>In specific? </a:t>
            </a:r>
            <a:r>
              <a:rPr lang="en-US" sz="3500" dirty="0" err="1" smtClean="0">
                <a:solidFill>
                  <a:schemeClr val="bg2"/>
                </a:solidFill>
              </a:rPr>
              <a:t>Holganix</a:t>
            </a:r>
            <a:r>
              <a:rPr lang="en-US" sz="3500" dirty="0" smtClean="0">
                <a:solidFill>
                  <a:schemeClr val="bg2"/>
                </a:solidFill>
              </a:rPr>
              <a:t> promotes:</a:t>
            </a:r>
          </a:p>
          <a:p>
            <a:endParaRPr lang="en-US" sz="1500" dirty="0" smtClean="0">
              <a:solidFill>
                <a:schemeClr val="bg2"/>
              </a:solidFill>
            </a:endParaRPr>
          </a:p>
          <a:p>
            <a:pPr marL="1028700" lvl="1" indent="-571500">
              <a:buFont typeface="Arial"/>
              <a:buChar char="•"/>
            </a:pPr>
            <a:r>
              <a:rPr lang="en-US" sz="3500" dirty="0" smtClean="0">
                <a:solidFill>
                  <a:schemeClr val="bg2"/>
                </a:solidFill>
              </a:rPr>
              <a:t>Bud initiation</a:t>
            </a:r>
          </a:p>
          <a:p>
            <a:pPr marL="1028700" lvl="1" indent="-571500">
              <a:buFont typeface="Arial"/>
              <a:buChar char="•"/>
            </a:pPr>
            <a:r>
              <a:rPr lang="en-US" sz="3500" dirty="0" smtClean="0">
                <a:solidFill>
                  <a:schemeClr val="bg2"/>
                </a:solidFill>
              </a:rPr>
              <a:t>Bud growth</a:t>
            </a:r>
          </a:p>
          <a:p>
            <a:pPr marL="1028700" lvl="1" indent="-571500">
              <a:buFont typeface="Arial"/>
              <a:buChar char="•"/>
            </a:pPr>
            <a:r>
              <a:rPr lang="en-US" sz="3500" dirty="0" smtClean="0">
                <a:solidFill>
                  <a:schemeClr val="bg2"/>
                </a:solidFill>
              </a:rPr>
              <a:t>Flower initiation</a:t>
            </a:r>
          </a:p>
          <a:p>
            <a:pPr marL="1028700" lvl="1" indent="-571500">
              <a:buFont typeface="Arial"/>
              <a:buChar char="•"/>
            </a:pPr>
            <a:r>
              <a:rPr lang="en-US" sz="3500" dirty="0" smtClean="0">
                <a:solidFill>
                  <a:schemeClr val="bg2"/>
                </a:solidFill>
              </a:rPr>
              <a:t>Flowering size</a:t>
            </a:r>
          </a:p>
          <a:p>
            <a:pPr marL="1028700" lvl="1" indent="-571500">
              <a:buFont typeface="Arial"/>
              <a:buChar char="•"/>
            </a:pPr>
            <a:r>
              <a:rPr lang="en-US" sz="3500" dirty="0" smtClean="0">
                <a:solidFill>
                  <a:schemeClr val="bg2"/>
                </a:solidFill>
              </a:rPr>
              <a:t>Color intensity  </a:t>
            </a:r>
          </a:p>
          <a:p>
            <a:endParaRPr lang="en-US" sz="35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0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0769" y="1475856"/>
            <a:ext cx="3655883" cy="3360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0770" y="1767596"/>
            <a:ext cx="3655882" cy="28777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Dr. Bob</a:t>
            </a:r>
          </a:p>
          <a:p>
            <a:pPr algn="ctr"/>
            <a:r>
              <a:rPr lang="en-US" sz="2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Director of Soil and Plant Sciences</a:t>
            </a:r>
          </a:p>
          <a:p>
            <a:pPr algn="ctr"/>
            <a:endParaRPr lang="en-US" sz="2500" dirty="0" smtClean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algn="ctr"/>
            <a:r>
              <a:rPr lang="en-US" sz="23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rneidermyer@holganix.com</a:t>
            </a:r>
          </a:p>
          <a:p>
            <a:pPr algn="ctr"/>
            <a:endParaRPr lang="en-US" sz="2300" dirty="0" smtClean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algn="ctr"/>
            <a:r>
              <a:rPr lang="en-US" sz="2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866-56-EARTH</a:t>
            </a:r>
            <a:endParaRPr lang="en-US" sz="2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  <p:pic>
        <p:nvPicPr>
          <p:cNvPr id="5" name="Picture 4" descr="Dr. Bob head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9" y="892376"/>
            <a:ext cx="4988168" cy="44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3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Results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3-08-23 at 10.33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65" y="1561671"/>
            <a:ext cx="75184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2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Results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3-08-23 at 10.35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613"/>
            <a:ext cx="9144000" cy="366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7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Results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reen shot 2013-08-28 at 10.43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13" y="1421183"/>
            <a:ext cx="7196359" cy="540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Results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vinca comparis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17" y="1487891"/>
            <a:ext cx="1984518" cy="52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87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8867" y="2947226"/>
            <a:ext cx="3394773" cy="938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Questions?</a:t>
            </a:r>
            <a:endParaRPr lang="en-US" sz="5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672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91182" y="2947226"/>
            <a:ext cx="9248646" cy="938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Applying Bloom</a:t>
            </a:r>
            <a:endParaRPr lang="en-US" sz="5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008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Storage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49160" y="2154573"/>
            <a:ext cx="44067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rgbClr val="000000"/>
                </a:solidFill>
              </a:rPr>
              <a:t>Store in a refrigerator, between 33 and 44 degrees to ensure the freshness of the product.</a:t>
            </a:r>
            <a:endParaRPr lang="en-US" sz="3500" dirty="0">
              <a:solidFill>
                <a:srgbClr val="000000"/>
              </a:solidFill>
            </a:endParaRPr>
          </a:p>
        </p:txBody>
      </p:sp>
      <p:pic>
        <p:nvPicPr>
          <p:cNvPr id="3" name="Picture 2" descr="Bloom R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" y="1845576"/>
            <a:ext cx="4408864" cy="359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24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745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Just starting applications?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0532" y="2114761"/>
            <a:ext cx="704067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900" dirty="0" smtClean="0"/>
              <a:t>Already planted your flowers?</a:t>
            </a:r>
          </a:p>
          <a:p>
            <a:pPr marL="914400" lvl="1" indent="-457200">
              <a:buFont typeface="Arial"/>
              <a:buChar char="•"/>
            </a:pPr>
            <a:r>
              <a:rPr lang="en-US" sz="3500" dirty="0"/>
              <a:t>F</a:t>
            </a:r>
            <a:r>
              <a:rPr lang="en-US" sz="3500" dirty="0" smtClean="0"/>
              <a:t>irst application </a:t>
            </a:r>
            <a:r>
              <a:rPr lang="en-US" sz="3500" dirty="0"/>
              <a:t>=</a:t>
            </a:r>
            <a:r>
              <a:rPr lang="en-US" sz="3500" dirty="0" smtClean="0"/>
              <a:t> </a:t>
            </a:r>
            <a:r>
              <a:rPr lang="en-US" sz="2500" dirty="0" smtClean="0"/>
              <a:t>10 </a:t>
            </a:r>
            <a:r>
              <a:rPr lang="en-US" sz="2500" dirty="0" err="1" smtClean="0"/>
              <a:t>oz</a:t>
            </a:r>
            <a:r>
              <a:rPr lang="en-US" sz="2500" dirty="0" smtClean="0"/>
              <a:t> per 1,000 square feet</a:t>
            </a:r>
          </a:p>
          <a:p>
            <a:pPr marL="914400" lvl="1" indent="-457200">
              <a:buFont typeface="Arial"/>
              <a:buChar char="•"/>
            </a:pPr>
            <a:r>
              <a:rPr lang="en-US" sz="3500" dirty="0" smtClean="0"/>
              <a:t>Spray </a:t>
            </a:r>
            <a:r>
              <a:rPr lang="en-US" sz="3500" dirty="0"/>
              <a:t>plants to runoff and drench the </a:t>
            </a:r>
            <a:r>
              <a:rPr lang="en-US" sz="3500" dirty="0" smtClean="0"/>
              <a:t>soil</a:t>
            </a:r>
          </a:p>
        </p:txBody>
      </p:sp>
    </p:spTree>
    <p:extLst>
      <p:ext uri="{BB962C8B-B14F-4D97-AF65-F5344CB8AC3E}">
        <p14:creationId xmlns:p14="http://schemas.microsoft.com/office/powerpoint/2010/main" val="170389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745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Just starting applications?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0068" y="2114761"/>
            <a:ext cx="6611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rgbClr val="000000"/>
                </a:solidFill>
              </a:rPr>
              <a:t>Planting flowers?</a:t>
            </a:r>
          </a:p>
          <a:p>
            <a:pPr marL="457200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Apply </a:t>
            </a:r>
            <a:r>
              <a:rPr lang="en-US" sz="3500" dirty="0">
                <a:solidFill>
                  <a:srgbClr val="000000"/>
                </a:solidFill>
              </a:rPr>
              <a:t>at planting or within the first 7 days following planting</a:t>
            </a:r>
          </a:p>
          <a:p>
            <a:pPr marL="457200" indent="-457200">
              <a:buFont typeface="Arial"/>
              <a:buChar char="•"/>
            </a:pPr>
            <a:r>
              <a:rPr lang="en-US" sz="3500" dirty="0">
                <a:solidFill>
                  <a:srgbClr val="000000"/>
                </a:solidFill>
              </a:rPr>
              <a:t>Combine </a:t>
            </a:r>
            <a:r>
              <a:rPr lang="en-US" sz="3500" dirty="0" smtClean="0">
                <a:solidFill>
                  <a:srgbClr val="000000"/>
                </a:solidFill>
              </a:rPr>
              <a:t>2.25 gallons </a:t>
            </a:r>
            <a:r>
              <a:rPr lang="en-US" sz="3500" dirty="0">
                <a:solidFill>
                  <a:srgbClr val="000000"/>
                </a:solidFill>
              </a:rPr>
              <a:t>Bloom with </a:t>
            </a:r>
            <a:r>
              <a:rPr lang="en-US" sz="3500" dirty="0" smtClean="0">
                <a:solidFill>
                  <a:srgbClr val="000000"/>
                </a:solidFill>
              </a:rPr>
              <a:t>200g </a:t>
            </a:r>
            <a:r>
              <a:rPr lang="en-US" sz="3500" dirty="0">
                <a:solidFill>
                  <a:srgbClr val="000000"/>
                </a:solidFill>
              </a:rPr>
              <a:t>water </a:t>
            </a:r>
          </a:p>
          <a:p>
            <a:endParaRPr lang="en-US" sz="3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51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745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After the first application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50068" y="2114761"/>
            <a:ext cx="6611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3.33 </a:t>
            </a:r>
            <a:r>
              <a:rPr lang="en-US" sz="3500" dirty="0" err="1" smtClean="0">
                <a:solidFill>
                  <a:srgbClr val="000000"/>
                </a:solidFill>
              </a:rPr>
              <a:t>oz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Holganix</a:t>
            </a:r>
            <a:r>
              <a:rPr lang="en-US" sz="3500" dirty="0" smtClean="0">
                <a:solidFill>
                  <a:srgbClr val="000000"/>
                </a:solidFill>
              </a:rPr>
              <a:t> Bloom </a:t>
            </a:r>
            <a:r>
              <a:rPr lang="en-US" sz="3500" dirty="0">
                <a:solidFill>
                  <a:srgbClr val="000000"/>
                </a:solidFill>
              </a:rPr>
              <a:t>p</a:t>
            </a:r>
            <a:r>
              <a:rPr lang="en-US" sz="3500" dirty="0" smtClean="0">
                <a:solidFill>
                  <a:srgbClr val="000000"/>
                </a:solidFill>
              </a:rPr>
              <a:t>er 1,000 </a:t>
            </a:r>
            <a:r>
              <a:rPr lang="en-US" sz="3500" dirty="0" err="1" smtClean="0">
                <a:solidFill>
                  <a:srgbClr val="000000"/>
                </a:solidFill>
              </a:rPr>
              <a:t>sq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ft</a:t>
            </a:r>
            <a:endParaRPr lang="en-US" sz="3500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Combine .75 gallons </a:t>
            </a:r>
            <a:r>
              <a:rPr lang="en-US" sz="3500" dirty="0" err="1" smtClean="0">
                <a:solidFill>
                  <a:srgbClr val="000000"/>
                </a:solidFill>
              </a:rPr>
              <a:t>Holganix</a:t>
            </a:r>
            <a:r>
              <a:rPr lang="en-US" sz="3500" dirty="0" smtClean="0">
                <a:solidFill>
                  <a:srgbClr val="000000"/>
                </a:solidFill>
              </a:rPr>
              <a:t> with 200 gallons of water</a:t>
            </a:r>
          </a:p>
          <a:p>
            <a:pPr marL="457200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Spray plants to runoff and drench the soil</a:t>
            </a:r>
            <a:endParaRPr lang="en-US" sz="3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7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42661" y="1475855"/>
            <a:ext cx="4631684" cy="41202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7987" y="1733466"/>
            <a:ext cx="3878604" cy="34470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Agenda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Flower Science 101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About </a:t>
            </a:r>
            <a:r>
              <a:rPr lang="en-US" sz="3000" dirty="0" err="1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Holganix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Bloom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Applying </a:t>
            </a:r>
            <a:r>
              <a:rPr lang="en-US" sz="3000" dirty="0" err="1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Holganix</a:t>
            </a: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 Bloom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Q&amp;A</a:t>
            </a:r>
            <a:endParaRPr lang="en-US" sz="30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394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8745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44451"/>
            <a:ext cx="9144001" cy="11430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008000"/>
                </a:solidFill>
              </a:rPr>
              <a:t>Using fertilizers?</a:t>
            </a:r>
            <a:endParaRPr lang="en-US" sz="45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9074" y="2413544"/>
            <a:ext cx="73955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Fertilizer in combination with Bloom:</a:t>
            </a:r>
          </a:p>
          <a:p>
            <a:pPr marL="914400" lvl="1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1/8lb of nitrogen per 1,000 </a:t>
            </a:r>
            <a:r>
              <a:rPr lang="en-US" sz="3500" dirty="0" err="1" smtClean="0">
                <a:solidFill>
                  <a:srgbClr val="000000"/>
                </a:solidFill>
              </a:rPr>
              <a:t>sq</a:t>
            </a:r>
            <a:r>
              <a:rPr lang="en-US" sz="3500" dirty="0" smtClean="0">
                <a:solidFill>
                  <a:srgbClr val="000000"/>
                </a:solidFill>
              </a:rPr>
              <a:t> </a:t>
            </a:r>
            <a:r>
              <a:rPr lang="en-US" sz="3500" dirty="0" err="1" smtClean="0">
                <a:solidFill>
                  <a:srgbClr val="000000"/>
                </a:solidFill>
              </a:rPr>
              <a:t>ft</a:t>
            </a:r>
            <a:endParaRPr lang="en-US" sz="3500" dirty="0" smtClean="0">
              <a:solidFill>
                <a:srgbClr val="000000"/>
              </a:solidFill>
            </a:endParaRPr>
          </a:p>
          <a:p>
            <a:pPr marL="914400" lvl="1" indent="-457200">
              <a:buFont typeface="Arial"/>
              <a:buChar char="•"/>
            </a:pPr>
            <a:r>
              <a:rPr lang="en-US" sz="3500" dirty="0" smtClean="0">
                <a:solidFill>
                  <a:srgbClr val="000000"/>
                </a:solidFill>
              </a:rPr>
              <a:t>Suggested </a:t>
            </a:r>
            <a:r>
              <a:rPr lang="en-US" sz="3500" dirty="0" err="1" smtClean="0">
                <a:solidFill>
                  <a:srgbClr val="000000"/>
                </a:solidFill>
              </a:rPr>
              <a:t>fert</a:t>
            </a:r>
            <a:r>
              <a:rPr lang="en-US" sz="3500" dirty="0" smtClean="0">
                <a:solidFill>
                  <a:srgbClr val="000000"/>
                </a:solidFill>
              </a:rPr>
              <a:t>: 20-20-20 or 30-0-0</a:t>
            </a:r>
            <a:endParaRPr lang="en-US" sz="3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7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8867" y="2947226"/>
            <a:ext cx="3394773" cy="93871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5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Questions?</a:t>
            </a:r>
            <a:endParaRPr lang="en-US" sz="5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588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20769" y="1475856"/>
            <a:ext cx="3655883" cy="33608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20770" y="1767596"/>
            <a:ext cx="3655882" cy="287771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Dr. Bob</a:t>
            </a:r>
          </a:p>
          <a:p>
            <a:pPr algn="ctr"/>
            <a:r>
              <a:rPr lang="en-US" sz="2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Director of Soil and Plant Sciences</a:t>
            </a:r>
          </a:p>
          <a:p>
            <a:pPr algn="ctr"/>
            <a:endParaRPr lang="en-US" sz="2500" dirty="0" smtClean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algn="ctr"/>
            <a:r>
              <a:rPr lang="en-US" sz="23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rneidermyer@holganix.com</a:t>
            </a:r>
          </a:p>
          <a:p>
            <a:pPr algn="ctr"/>
            <a:endParaRPr lang="en-US" sz="2300" dirty="0" smtClean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  <a:p>
            <a:pPr algn="ctr"/>
            <a:r>
              <a:rPr lang="en-US" sz="2500" dirty="0" smtClean="0">
                <a:ln w="18415" cmpd="sng">
                  <a:noFill/>
                  <a:prstDash val="solid"/>
                </a:ln>
                <a:solidFill>
                  <a:srgbClr val="3E9532"/>
                </a:solidFill>
                <a:effectLst>
                  <a:innerShdw blurRad="63500" dist="12700" dir="5400000">
                    <a:prstClr val="black">
                      <a:alpha val="50000"/>
                    </a:prstClr>
                  </a:innerShdw>
                </a:effectLst>
                <a:latin typeface="Calibri"/>
                <a:cs typeface="Calibri"/>
              </a:rPr>
              <a:t>866-56-EARTH</a:t>
            </a:r>
            <a:endParaRPr lang="en-US" sz="2500" dirty="0">
              <a:ln w="18415" cmpd="sng">
                <a:noFill/>
                <a:prstDash val="solid"/>
              </a:ln>
              <a:solidFill>
                <a:srgbClr val="3E9532"/>
              </a:solidFill>
              <a:effectLst>
                <a:innerShdw blurRad="63500" dist="12700" dir="5400000">
                  <a:prstClr val="black">
                    <a:alpha val="50000"/>
                  </a:prstClr>
                </a:innerShdw>
              </a:effectLst>
              <a:latin typeface="Calibri"/>
              <a:cs typeface="Calibri"/>
            </a:endParaRPr>
          </a:p>
        </p:txBody>
      </p:sp>
      <p:pic>
        <p:nvPicPr>
          <p:cNvPr id="5" name="Picture 4" descr="Dr. Bob head 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9" y="892376"/>
            <a:ext cx="4988168" cy="440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29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nd out - tulip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6" b="262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1930" y="1338983"/>
            <a:ext cx="8101301" cy="216297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rgbClr val="008000"/>
                </a:solidFill>
              </a:rPr>
              <a:t>Does anyone currently use </a:t>
            </a:r>
            <a:r>
              <a:rPr lang="en-US" sz="5500" dirty="0" err="1" smtClean="0">
                <a:solidFill>
                  <a:srgbClr val="008000"/>
                </a:solidFill>
              </a:rPr>
              <a:t>Holganix</a:t>
            </a:r>
            <a:r>
              <a:rPr lang="en-US" sz="5500" dirty="0" smtClean="0">
                <a:solidFill>
                  <a:srgbClr val="008000"/>
                </a:solidFill>
              </a:rPr>
              <a:t> on flowers?</a:t>
            </a:r>
            <a:endParaRPr lang="en-US" sz="5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8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7464" cy="6858000"/>
          </a:xfrm>
          <a:prstGeom prst="rect">
            <a:avLst/>
          </a:prstGeom>
          <a:solidFill>
            <a:srgbClr val="3E953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785877"/>
            <a:ext cx="9144000" cy="11658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dirty="0" smtClean="0">
                <a:solidFill>
                  <a:srgbClr val="008000"/>
                </a:solidFill>
              </a:rPr>
              <a:t>Flower science: below the soil</a:t>
            </a:r>
            <a:endParaRPr lang="en-US" sz="55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0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9267"/>
          <a:stretch/>
        </p:blipFill>
        <p:spPr>
          <a:xfrm>
            <a:off x="-1" y="1326928"/>
            <a:ext cx="9203367" cy="5531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59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8000"/>
                </a:solidFill>
              </a:rPr>
              <a:t>Rhizosphere</a:t>
            </a:r>
            <a:endParaRPr lang="en-US" sz="6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1737" y="2694071"/>
            <a:ext cx="6611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soil area surrounding the plant roots</a:t>
            </a:r>
            <a:endParaRPr lang="en-US" sz="4400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85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9267"/>
          <a:stretch/>
        </p:blipFill>
        <p:spPr>
          <a:xfrm>
            <a:off x="-1" y="1326928"/>
            <a:ext cx="9203367" cy="5531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51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8000"/>
                </a:solidFill>
              </a:rPr>
              <a:t>Roots</a:t>
            </a:r>
            <a:endParaRPr lang="en-US" sz="6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861" y="1950168"/>
            <a:ext cx="80870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Carries 24-30% of plant’s dry weight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Responsible for: 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support 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water </a:t>
            </a:r>
          </a:p>
          <a:p>
            <a:pPr marL="1028700" lvl="1" indent="-571500">
              <a:buFont typeface="Arial"/>
              <a:buChar char="•"/>
            </a:pPr>
            <a:r>
              <a:rPr lang="en-US" sz="4000" dirty="0" smtClean="0">
                <a:solidFill>
                  <a:schemeClr val="bg1"/>
                </a:solidFill>
              </a:rPr>
              <a:t>nutrients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3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9267"/>
          <a:stretch/>
        </p:blipFill>
        <p:spPr>
          <a:xfrm>
            <a:off x="-1" y="1326928"/>
            <a:ext cx="9203367" cy="5531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8000"/>
                </a:solidFill>
              </a:rPr>
              <a:t>Roots and the </a:t>
            </a:r>
            <a:r>
              <a:rPr lang="en-US" sz="6000" dirty="0" err="1" smtClean="0">
                <a:solidFill>
                  <a:srgbClr val="008000"/>
                </a:solidFill>
              </a:rPr>
              <a:t>Rhizosphere</a:t>
            </a:r>
            <a:endParaRPr lang="en-US" sz="6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844" y="2003930"/>
            <a:ext cx="734609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</a:rPr>
              <a:t>The roots secrete </a:t>
            </a:r>
            <a:r>
              <a:rPr lang="en-US" sz="3300" dirty="0" smtClean="0">
                <a:solidFill>
                  <a:schemeClr val="bg2"/>
                </a:solidFill>
              </a:rPr>
              <a:t>organic acids, sugars, polysaccharides, enzymes, proteins and amino acids to</a:t>
            </a:r>
            <a:r>
              <a:rPr lang="en-US" sz="4400" dirty="0" smtClean="0">
                <a:solidFill>
                  <a:schemeClr val="bg2"/>
                </a:solidFill>
              </a:rPr>
              <a:t> </a:t>
            </a:r>
            <a:r>
              <a:rPr lang="en-US" sz="3300" dirty="0">
                <a:solidFill>
                  <a:schemeClr val="bg2"/>
                </a:solidFill>
              </a:rPr>
              <a:t>to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attract beneficial microorganisms </a:t>
            </a:r>
            <a:r>
              <a:rPr lang="en-US" sz="3300" dirty="0" smtClean="0">
                <a:solidFill>
                  <a:schemeClr val="bg2"/>
                </a:solidFill>
              </a:rPr>
              <a:t>and to </a:t>
            </a:r>
            <a:r>
              <a:rPr lang="en-US" sz="4400" dirty="0" smtClean="0">
                <a:solidFill>
                  <a:schemeClr val="bg2"/>
                </a:solidFill>
              </a:rPr>
              <a:t>help balance the pH </a:t>
            </a:r>
            <a:r>
              <a:rPr lang="en-US" sz="3300" dirty="0" smtClean="0">
                <a:solidFill>
                  <a:schemeClr val="bg2"/>
                </a:solidFill>
              </a:rPr>
              <a:t>of the </a:t>
            </a:r>
            <a:r>
              <a:rPr lang="en-US" sz="4400" dirty="0" smtClean="0">
                <a:solidFill>
                  <a:schemeClr val="bg2"/>
                </a:solidFill>
              </a:rPr>
              <a:t>soil</a:t>
            </a:r>
            <a:endParaRPr lang="en-US" sz="44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59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9267"/>
          <a:stretch/>
        </p:blipFill>
        <p:spPr>
          <a:xfrm>
            <a:off x="-1" y="1326928"/>
            <a:ext cx="9203367" cy="5531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4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8000"/>
                </a:solidFill>
              </a:rPr>
              <a:t>Why microorganisms rock?</a:t>
            </a:r>
            <a:endParaRPr lang="en-US" sz="60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1260" y="2153322"/>
            <a:ext cx="66111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Protection from pathogens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NUE (nitrogen use efficiency)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Influencing plant behavior</a:t>
            </a:r>
          </a:p>
          <a:p>
            <a:pPr marL="571500" indent="-571500">
              <a:buFont typeface="Arial"/>
              <a:buChar char="•"/>
            </a:pPr>
            <a:endParaRPr lang="en-US" sz="4000" dirty="0">
              <a:solidFill>
                <a:schemeClr val="bg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1287451"/>
            <a:ext cx="9203367" cy="39477"/>
          </a:xfrm>
          <a:prstGeom prst="line">
            <a:avLst/>
          </a:prstGeom>
          <a:ln w="57150" cmpd="sng">
            <a:solidFill>
              <a:srgbClr val="0E48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98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691</Words>
  <Application>Microsoft Macintosh PowerPoint</Application>
  <PresentationFormat>On-screen Show (4:3)</PresentationFormat>
  <Paragraphs>138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The Science Behind Holganix: Holganix and Flowers</vt:lpstr>
      <vt:lpstr>PowerPoint Presentation</vt:lpstr>
      <vt:lpstr>PowerPoint Presentation</vt:lpstr>
      <vt:lpstr>PowerPoint Presentation</vt:lpstr>
      <vt:lpstr>PowerPoint Presentation</vt:lpstr>
      <vt:lpstr>Rhizosphere</vt:lpstr>
      <vt:lpstr>Roots</vt:lpstr>
      <vt:lpstr>Roots and the Rhizosphere</vt:lpstr>
      <vt:lpstr>Why microorganisms rock?</vt:lpstr>
      <vt:lpstr>PowerPoint Presentation</vt:lpstr>
      <vt:lpstr>PowerPoint Presentation</vt:lpstr>
      <vt:lpstr>Phyllosphere</vt:lpstr>
      <vt:lpstr>Parts of the flower</vt:lpstr>
      <vt:lpstr>Microorganisms and the pyllosphere</vt:lpstr>
      <vt:lpstr>PowerPoint Presentation</vt:lpstr>
      <vt:lpstr>PowerPoint Presentation</vt:lpstr>
      <vt:lpstr>What’s in the jug?</vt:lpstr>
      <vt:lpstr>What are the benefits?</vt:lpstr>
      <vt:lpstr>What are the benefits?</vt:lpstr>
      <vt:lpstr>Results</vt:lpstr>
      <vt:lpstr>Results</vt:lpstr>
      <vt:lpstr>Results</vt:lpstr>
      <vt:lpstr>Results</vt:lpstr>
      <vt:lpstr>PowerPoint Presentation</vt:lpstr>
      <vt:lpstr>PowerPoint Presentation</vt:lpstr>
      <vt:lpstr>Storage</vt:lpstr>
      <vt:lpstr>Just starting applications?</vt:lpstr>
      <vt:lpstr>Just starting applications?</vt:lpstr>
      <vt:lpstr>After the first application</vt:lpstr>
      <vt:lpstr>Using fertilizers?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Kaity</dc:creator>
  <cp:lastModifiedBy>Kaity</cp:lastModifiedBy>
  <cp:revision>30</cp:revision>
  <dcterms:created xsi:type="dcterms:W3CDTF">2014-02-12T23:37:01Z</dcterms:created>
  <dcterms:modified xsi:type="dcterms:W3CDTF">2014-04-30T19:42:48Z</dcterms:modified>
</cp:coreProperties>
</file>