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02" r:id="rId2"/>
    <p:sldId id="396" r:id="rId3"/>
    <p:sldId id="397" r:id="rId4"/>
    <p:sldId id="398" r:id="rId5"/>
    <p:sldId id="355" r:id="rId6"/>
    <p:sldId id="370" r:id="rId7"/>
    <p:sldId id="363" r:id="rId8"/>
    <p:sldId id="364" r:id="rId9"/>
    <p:sldId id="362" r:id="rId10"/>
    <p:sldId id="360" r:id="rId11"/>
    <p:sldId id="399" r:id="rId12"/>
    <p:sldId id="359" r:id="rId13"/>
    <p:sldId id="304" r:id="rId14"/>
    <p:sldId id="328" r:id="rId15"/>
    <p:sldId id="394" r:id="rId16"/>
    <p:sldId id="392" r:id="rId17"/>
    <p:sldId id="393" r:id="rId18"/>
    <p:sldId id="383" r:id="rId19"/>
    <p:sldId id="400" r:id="rId20"/>
    <p:sldId id="346" r:id="rId21"/>
    <p:sldId id="378" r:id="rId22"/>
    <p:sldId id="347" r:id="rId23"/>
    <p:sldId id="377" r:id="rId24"/>
    <p:sldId id="384" r:id="rId25"/>
    <p:sldId id="385" r:id="rId26"/>
    <p:sldId id="374" r:id="rId27"/>
    <p:sldId id="379" r:id="rId28"/>
    <p:sldId id="369" r:id="rId29"/>
    <p:sldId id="350" r:id="rId30"/>
    <p:sldId id="403" r:id="rId31"/>
    <p:sldId id="332" r:id="rId32"/>
    <p:sldId id="344" r:id="rId33"/>
    <p:sldId id="291" r:id="rId34"/>
    <p:sldId id="401" r:id="rId35"/>
    <p:sldId id="381" r:id="rId36"/>
    <p:sldId id="395" r:id="rId37"/>
    <p:sldId id="351" r:id="rId38"/>
    <p:sldId id="366" r:id="rId39"/>
    <p:sldId id="343" r:id="rId40"/>
    <p:sldId id="38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D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36" autoAdjust="0"/>
  </p:normalViewPr>
  <p:slideViewPr>
    <p:cSldViewPr snapToGrid="0" snapToObjects="1">
      <p:cViewPr>
        <p:scale>
          <a:sx n="63" d="100"/>
          <a:sy n="63" d="100"/>
        </p:scale>
        <p:origin x="-728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Milorganite</c:v>
                </c:pt>
                <c:pt idx="2">
                  <c:v>PPSCU</c:v>
                </c:pt>
                <c:pt idx="3">
                  <c:v>Healthy Grow 8-3-8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Brown Patch % Per Plot</c:v>
                </c:pt>
              </c:strCache>
            </c:strRef>
          </c:tx>
          <c:spPr>
            <a:solidFill>
              <a:srgbClr val="FFD628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Milorganite</c:v>
                </c:pt>
                <c:pt idx="2">
                  <c:v>PPSCU</c:v>
                </c:pt>
                <c:pt idx="3">
                  <c:v>Healthy Grow 8-3-8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650.0</c:v>
                </c:pt>
                <c:pt idx="1">
                  <c:v>400.0</c:v>
                </c:pt>
                <c:pt idx="2">
                  <c:v>350.0</c:v>
                </c:pt>
                <c:pt idx="3">
                  <c:v>225.0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Milorganite</c:v>
                </c:pt>
                <c:pt idx="2">
                  <c:v>PPSCU</c:v>
                </c:pt>
                <c:pt idx="3">
                  <c:v>Healthy Grow 8-3-8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936232"/>
        <c:axId val="2131924584"/>
      </c:barChart>
      <c:catAx>
        <c:axId val="213193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24584"/>
        <c:crosses val="autoZero"/>
        <c:auto val="1"/>
        <c:lblAlgn val="ctr"/>
        <c:lblOffset val="100"/>
        <c:noMultiLvlLbl val="0"/>
      </c:catAx>
      <c:valAx>
        <c:axId val="2131924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3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Milorganite</c:v>
                </c:pt>
                <c:pt idx="2">
                  <c:v>PPSCU</c:v>
                </c:pt>
                <c:pt idx="3">
                  <c:v>Healthy Grow 2-4-3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Dollar Spot Number Per Plot</c:v>
                </c:pt>
              </c:strCache>
            </c:strRef>
          </c:tx>
          <c:spPr>
            <a:solidFill>
              <a:srgbClr val="FFD628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BACC6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Milorganite</c:v>
                </c:pt>
                <c:pt idx="2">
                  <c:v>PPSCU</c:v>
                </c:pt>
                <c:pt idx="3">
                  <c:v>Healthy Grow 2-4-3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1850.0</c:v>
                </c:pt>
                <c:pt idx="1">
                  <c:v>950.0</c:v>
                </c:pt>
                <c:pt idx="2">
                  <c:v>1500.0</c:v>
                </c:pt>
                <c:pt idx="3">
                  <c:v>475.0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Control</c:v>
                </c:pt>
                <c:pt idx="1">
                  <c:v>Milorganite</c:v>
                </c:pt>
                <c:pt idx="2">
                  <c:v>PPSCU</c:v>
                </c:pt>
                <c:pt idx="3">
                  <c:v>Healthy Grow 2-4-3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817896"/>
        <c:axId val="2131814168"/>
      </c:barChart>
      <c:catAx>
        <c:axId val="213181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814168"/>
        <c:crosses val="autoZero"/>
        <c:auto val="1"/>
        <c:lblAlgn val="ctr"/>
        <c:lblOffset val="100"/>
        <c:noMultiLvlLbl val="0"/>
      </c:catAx>
      <c:valAx>
        <c:axId val="2131814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817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90786450606718"/>
          <c:y val="0.907463128340437"/>
          <c:w val="0.218427098786565"/>
          <c:h val="0.07642666260740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4 Weeks</c:v>
                </c:pt>
                <c:pt idx="1">
                  <c:v>4 Weeks</c:v>
                </c:pt>
                <c:pt idx="2">
                  <c:v>8 Weeks</c:v>
                </c:pt>
                <c:pt idx="3">
                  <c:v>8 Weeks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Synthetic Fertilizer</c:v>
                </c:pt>
              </c:strCache>
            </c:strRef>
          </c:tx>
          <c:spPr>
            <a:solidFill>
              <a:srgbClr val="FFD628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4 Weeks</c:v>
                </c:pt>
                <c:pt idx="1">
                  <c:v>4 Weeks</c:v>
                </c:pt>
                <c:pt idx="2">
                  <c:v>8 Weeks</c:v>
                </c:pt>
                <c:pt idx="3">
                  <c:v>8 Weeks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400.0</c:v>
                </c:pt>
                <c:pt idx="2">
                  <c:v>800.0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Healthy Grow</c:v>
                </c:pt>
              </c:strCache>
            </c:strRef>
          </c:tx>
          <c:spPr>
            <a:solidFill>
              <a:srgbClr val="4BACC6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4 Weeks</c:v>
                </c:pt>
                <c:pt idx="1">
                  <c:v>4 Weeks</c:v>
                </c:pt>
                <c:pt idx="2">
                  <c:v>8 Weeks</c:v>
                </c:pt>
                <c:pt idx="3">
                  <c:v>8 Weeks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500.0</c:v>
                </c:pt>
                <c:pt idx="3">
                  <c:v>1300.0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758024"/>
        <c:axId val="2136469096"/>
      </c:barChart>
      <c:catAx>
        <c:axId val="213175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69096"/>
        <c:crosses val="autoZero"/>
        <c:auto val="1"/>
        <c:lblAlgn val="ctr"/>
        <c:lblOffset val="100"/>
        <c:noMultiLvlLbl val="0"/>
      </c:catAx>
      <c:valAx>
        <c:axId val="2136469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758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ED117-C6B0-704B-BE39-A5F721CD25D8}" type="datetimeFigureOut">
              <a:rPr lang="en-US" smtClean="0"/>
              <a:t>4/22/15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205A1-1AB6-6349-8BD9-5111094EA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1570-D040-BE49-A7B3-9B2F9FABEAA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4CB26-9692-4C4B-BF47-C72365D7FC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4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Tittle slide is up while waiting for audience to </a:t>
            </a:r>
            <a:r>
              <a:rPr lang="en-US" smtClean="0"/>
              <a:t>arrive.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D014-FED9-1645-BD28-A6F65B1D48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1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the jug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the logo 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7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the connection the chicken and the egg.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09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opposed</a:t>
            </a:r>
            <a:r>
              <a:rPr lang="en-US" baseline="0" dirty="0" smtClean="0"/>
              <a:t> to the plus put the infused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87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06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20:1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92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575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Holganix</a:t>
            </a:r>
            <a:r>
              <a:rPr lang="en-US" dirty="0" smtClean="0"/>
              <a:t> infused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57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states</a:t>
            </a:r>
            <a:r>
              <a:rPr lang="en-US" baseline="0" dirty="0" smtClean="0"/>
              <a:t> phosphorus is allowed in natural sources </a:t>
            </a:r>
          </a:p>
          <a:p>
            <a:r>
              <a:rPr lang="en-US" baseline="0" dirty="0" smtClean="0"/>
              <a:t>Except from law if you are using natural sources like </a:t>
            </a:r>
            <a:r>
              <a:rPr lang="en-US" baseline="0" dirty="0" err="1" smtClean="0"/>
              <a:t>illinois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You’ve </a:t>
            </a:r>
            <a:r>
              <a:rPr lang="en-US" baseline="0" dirty="0" err="1" smtClean="0"/>
              <a:t>gotta</a:t>
            </a:r>
            <a:r>
              <a:rPr lang="en-US" baseline="0" dirty="0" smtClean="0"/>
              <a:t> know your local regulations.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87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this</a:t>
            </a:r>
            <a:r>
              <a:rPr lang="en-US" baseline="0" dirty="0" smtClean="0"/>
              <a:t>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26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Tittle slide is up while waiting for audience to arrive.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D014-FED9-1645-BD28-A6F65B1D48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11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Tittle slide is up while waiting for audience to arrive.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D014-FED9-1645-BD28-A6F65B1D487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11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know which one you guys want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56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87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audience poll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4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audience poll questions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0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CB26-9692-4C4B-BF47-C72365D7FCE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s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6505104"/>
            <a:ext cx="9144001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504517"/>
          </a:xfrm>
        </p:spPr>
        <p:txBody>
          <a:bodyPr>
            <a:normAutofit/>
          </a:bodyPr>
          <a:lstStyle>
            <a:lvl1pPr marL="0" indent="0">
              <a:buNone/>
              <a:defRPr sz="2800" baseline="0"/>
            </a:lvl1pPr>
          </a:lstStyle>
          <a:p>
            <a:r>
              <a:rPr lang="en-US" dirty="0" smtClean="0"/>
              <a:t>Click the icon to add an image as your background. Make sure to use a high-quality photo.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6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act Statement">
    <p:bg>
      <p:bgPr>
        <a:solidFill>
          <a:srgbClr val="FFB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97681" y="1669004"/>
            <a:ext cx="6790591" cy="2939547"/>
          </a:xfrm>
        </p:spPr>
        <p:txBody>
          <a:bodyPr>
            <a:noAutofit/>
          </a:bodyPr>
          <a:lstStyle>
            <a:lvl1pPr marL="0" indent="0">
              <a:buNone/>
              <a:defRPr sz="2800" baseline="0">
                <a:solidFill>
                  <a:schemeClr val="tx1">
                    <a:lumMod val="50000"/>
                  </a:schemeClr>
                </a:solidFill>
                <a:latin typeface="Helvetica"/>
                <a:cs typeface="Helvetica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a quote here. For large quotations, copy and paste them from the previous slide, or hit the quotation key in the textboxes to the left and right.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22853" y="257323"/>
            <a:ext cx="776190" cy="1753636"/>
          </a:xfrm>
        </p:spPr>
        <p:txBody>
          <a:bodyPr>
            <a:noAutofit/>
          </a:bodyPr>
          <a:lstStyle>
            <a:lvl1pPr marL="0" indent="0">
              <a:buNone/>
              <a:defRPr sz="18700" b="1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lvl="0"/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987983" y="2772709"/>
            <a:ext cx="776190" cy="1753636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F35"/>
              </a:buClr>
              <a:buSzTx/>
              <a:buFont typeface="Arial"/>
              <a:buNone/>
              <a:tabLst/>
              <a:defRPr sz="18700" b="1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F35"/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83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llarphotoclub_198225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43" y="-846707"/>
            <a:ext cx="10272943" cy="7704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9591" y="6266804"/>
            <a:ext cx="9163589" cy="163254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9591" y="4761775"/>
            <a:ext cx="9163589" cy="163254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865000"/>
            <a:ext cx="9143999" cy="1470025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Everything you need to know about </a:t>
            </a:r>
            <a:r>
              <a:rPr lang="en-US" sz="4000" dirty="0" smtClean="0">
                <a:solidFill>
                  <a:srgbClr val="719588"/>
                </a:solidFill>
              </a:rPr>
              <a:t>Healthy Grow </a:t>
            </a:r>
            <a:r>
              <a:rPr lang="en-US" sz="4000" i="1" dirty="0" smtClean="0">
                <a:solidFill>
                  <a:srgbClr val="FFFFFF"/>
                </a:solidFill>
              </a:rPr>
              <a:t>Infused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smtClean="0">
                <a:solidFill>
                  <a:srgbClr val="8B7B98"/>
                </a:solidFill>
              </a:rPr>
              <a:t>Holganix</a:t>
            </a:r>
            <a:endParaRPr lang="en-US" sz="4000" dirty="0">
              <a:solidFill>
                <a:srgbClr val="8B7B9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0851" y="6361920"/>
            <a:ext cx="446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It’s Bursting with Biology!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nt growing stock 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7960"/>
            <a:ext cx="9144000" cy="6096000"/>
          </a:xfrm>
          <a:prstGeom prst="rect">
            <a:avLst/>
          </a:prstGeom>
        </p:spPr>
      </p:pic>
      <p:pic>
        <p:nvPicPr>
          <p:cNvPr id="2" name="Picture 1" descr="plant growing stock 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7305"/>
            <a:ext cx="9144000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429059"/>
            <a:ext cx="9143999" cy="144942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429059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</a:rPr>
              <a:t>Holganix</a:t>
            </a:r>
            <a:r>
              <a:rPr lang="en-US" sz="4000" dirty="0">
                <a:solidFill>
                  <a:srgbClr val="FFFFFF"/>
                </a:solidFill>
              </a:rPr>
              <a:t> is a 100% organic plant &amp; turf product that promotes strong plant health.</a:t>
            </a:r>
          </a:p>
        </p:txBody>
      </p:sp>
    </p:spTree>
    <p:extLst>
      <p:ext uri="{BB962C8B-B14F-4D97-AF65-F5344CB8AC3E}">
        <p14:creationId xmlns:p14="http://schemas.microsoft.com/office/powerpoint/2010/main" val="426128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5219"/>
            <a:ext cx="9143999" cy="124649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5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Key Ingredients</a:t>
            </a:r>
            <a:endParaRPr lang="en-US" sz="75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887" y="1721395"/>
            <a:ext cx="85337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4000" dirty="0" smtClean="0"/>
              <a:t>Compost tea </a:t>
            </a:r>
          </a:p>
          <a:p>
            <a:pPr marL="685800" indent="-685800">
              <a:buFont typeface="Arial"/>
              <a:buChar char="•"/>
            </a:pPr>
            <a:r>
              <a:rPr lang="en-US" sz="4000" dirty="0" smtClean="0"/>
              <a:t>Endo &amp; </a:t>
            </a:r>
            <a:r>
              <a:rPr lang="en-US" sz="4000" dirty="0" err="1" smtClean="0"/>
              <a:t>Ecto</a:t>
            </a:r>
            <a:r>
              <a:rPr lang="en-US" sz="4000" dirty="0" smtClean="0"/>
              <a:t> </a:t>
            </a:r>
            <a:r>
              <a:rPr lang="en-US" sz="4000" dirty="0" err="1" smtClean="0"/>
              <a:t>Mycorrhizae</a:t>
            </a:r>
            <a:endParaRPr lang="en-US" sz="4000" dirty="0" smtClean="0"/>
          </a:p>
          <a:p>
            <a:pPr marL="685800" indent="-685800">
              <a:buFont typeface="Arial"/>
              <a:buChar char="•"/>
            </a:pPr>
            <a:r>
              <a:rPr lang="en-US" sz="4000" dirty="0" err="1" smtClean="0"/>
              <a:t>Trichoderma</a:t>
            </a:r>
            <a:endParaRPr lang="en-US" sz="4000" dirty="0" smtClean="0"/>
          </a:p>
          <a:p>
            <a:pPr marL="685800" indent="-685800">
              <a:buFont typeface="Arial"/>
              <a:buChar char="•"/>
            </a:pPr>
            <a:r>
              <a:rPr lang="en-US" sz="4000" dirty="0" err="1" smtClean="0"/>
              <a:t>Humic</a:t>
            </a:r>
            <a:r>
              <a:rPr lang="en-US" sz="4000" dirty="0" smtClean="0"/>
              <a:t>, Amino and </a:t>
            </a:r>
            <a:r>
              <a:rPr lang="en-US" sz="4000" dirty="0" err="1"/>
              <a:t>F</a:t>
            </a:r>
            <a:r>
              <a:rPr lang="en-US" sz="4000" dirty="0" err="1" smtClean="0"/>
              <a:t>ulvic</a:t>
            </a:r>
            <a:r>
              <a:rPr lang="en-US" sz="4000" dirty="0" smtClean="0"/>
              <a:t> acids</a:t>
            </a:r>
          </a:p>
          <a:p>
            <a:pPr marL="685800" indent="-685800">
              <a:buFont typeface="Arial"/>
              <a:buChar char="•"/>
            </a:pPr>
            <a:r>
              <a:rPr lang="en-US" sz="4000" dirty="0"/>
              <a:t>Beneficial </a:t>
            </a:r>
            <a:r>
              <a:rPr lang="en-US" sz="4000" dirty="0" smtClean="0"/>
              <a:t>Fungi </a:t>
            </a:r>
            <a:r>
              <a:rPr lang="en-US" sz="4000" dirty="0"/>
              <a:t>&amp; B</a:t>
            </a:r>
            <a:r>
              <a:rPr lang="en-US" sz="4000" dirty="0" smtClean="0"/>
              <a:t>acteria</a:t>
            </a:r>
          </a:p>
          <a:p>
            <a:pPr marL="685800" indent="-685800">
              <a:buFont typeface="Arial"/>
              <a:buChar char="•"/>
            </a:pPr>
            <a:endParaRPr lang="en-US" sz="4000" dirty="0"/>
          </a:p>
          <a:p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compost tea,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humic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 and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fulvic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 acids, kelp extract, gluten,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endomycorrhizae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ectomycorrhizae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, nitrogen fixing bacteria, protozoa, nematodes, saccharomyces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cerevisiae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, polysaccharide, yucca extract, amino acids,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</a:rPr>
              <a:t>a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uxin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trichoderma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ssp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65000"/>
                  </a:schemeClr>
                </a:solidFill>
              </a:rPr>
              <a:t>lingin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 polymers, secondary and micronutrients, beneficial nematodes</a:t>
            </a:r>
            <a:endParaRPr lang="en-US" sz="4000" dirty="0" smtClean="0"/>
          </a:p>
        </p:txBody>
      </p:sp>
      <p:pic>
        <p:nvPicPr>
          <p:cNvPr id="2" name="Picture 1" descr="Screen Shot 2015-04-21 at 9.50.09 AM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9" b="96994" l="9897" r="89897">
                        <a14:foregroundMark x1="46392" y1="33703" x2="46392" y2="33703"/>
                        <a14:foregroundMark x1="60000" y1="27057" x2="60000" y2="27057"/>
                        <a14:foregroundMark x1="27423" y1="27057" x2="27423" y2="27057"/>
                        <a14:foregroundMark x1="61237" y1="21677" x2="61237" y2="21677"/>
                        <a14:foregroundMark x1="75876" y1="28323" x2="75876" y2="28323"/>
                        <a14:foregroundMark x1="74845" y1="38449" x2="74845" y2="38449"/>
                        <a14:foregroundMark x1="21443" y1="31487" x2="21443" y2="31487"/>
                        <a14:foregroundMark x1="20412" y1="25791" x2="20412" y2="25791"/>
                        <a14:foregroundMark x1="35052" y1="23259" x2="35052" y2="23259"/>
                        <a14:foregroundMark x1="38763" y1="32120" x2="38763" y2="32120"/>
                        <a14:foregroundMark x1="29485" y1="20886" x2="14639" y2="41139"/>
                        <a14:foregroundMark x1="50103" y1="20095" x2="60619" y2="23418"/>
                        <a14:foregroundMark x1="60619" y1="24051" x2="80412" y2="23418"/>
                        <a14:foregroundMark x1="80412" y1="23418" x2="82680" y2="38449"/>
                        <a14:foregroundMark x1="27835" y1="20253" x2="16701" y2="24051"/>
                        <a14:foregroundMark x1="65361" y1="21203" x2="65361" y2="21203"/>
                        <a14:foregroundMark x1="68454" y1="21203" x2="68454" y2="21203"/>
                        <a14:foregroundMark x1="72165" y1="21994" x2="72165" y2="21994"/>
                        <a14:foregroundMark x1="70309" y1="20095" x2="70309" y2="20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58" y="937651"/>
            <a:ext cx="2049301" cy="26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cycle + turf + so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261669"/>
            <a:ext cx="9143999" cy="10272069"/>
          </a:xfrm>
          <a:prstGeom prst="rect">
            <a:avLst/>
          </a:prstGeom>
        </p:spPr>
      </p:pic>
      <p:pic>
        <p:nvPicPr>
          <p:cNvPr id="2" name="Picture 1" descr="recycle + turf + soi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1" y="-3332121"/>
            <a:ext cx="9143999" cy="1027206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rgbClr val="000000">
              <a:alpha val="2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15468" y="2781761"/>
            <a:ext cx="2859710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500" dirty="0" smtClean="0">
                <a:solidFill>
                  <a:srgbClr val="FFFFFF"/>
                </a:solidFill>
                <a:latin typeface="Arial"/>
                <a:cs typeface="Arial"/>
              </a:rPr>
              <a:t>Healthy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3500" dirty="0" smtClean="0">
                <a:solidFill>
                  <a:srgbClr val="FFFFFF"/>
                </a:solidFill>
                <a:latin typeface="Arial"/>
                <a:cs typeface="Arial"/>
              </a:rPr>
              <a:t>Grow?</a:t>
            </a:r>
            <a:endParaRPr lang="en-US" sz="3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826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315468" y="2010761"/>
            <a:ext cx="2542735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i="1" smtClean="0">
                <a:solidFill>
                  <a:srgbClr val="FFFFFF"/>
                </a:solidFill>
                <a:latin typeface="Baskerville"/>
                <a:cs typeface="Baskerville"/>
              </a:rPr>
              <a:t>What is </a:t>
            </a:r>
            <a:endParaRPr lang="en-US" sz="4400" i="1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- Since 1987 -</a:t>
            </a:r>
            <a:endParaRPr lang="en-US" i="1" dirty="0"/>
          </a:p>
        </p:txBody>
      </p:sp>
      <p:pic>
        <p:nvPicPr>
          <p:cNvPr id="13" name="Picture 1" descr="C:\Users\jleuzinger\Desktop\HG Chick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0" b="98396" l="1508" r="97990">
                        <a14:foregroundMark x1="46734" y1="68449" x2="46734" y2="68449"/>
                        <a14:foregroundMark x1="66332" y1="10160" x2="66332" y2="10160"/>
                        <a14:foregroundMark x1="86935" y1="40642" x2="86935" y2="40642"/>
                        <a14:foregroundMark x1="93467" y1="43316" x2="93467" y2="43316"/>
                        <a14:foregroundMark x1="73869" y1="22460" x2="73869" y2="22460"/>
                        <a14:foregroundMark x1="73869" y1="28877" x2="73869" y2="28877"/>
                        <a14:foregroundMark x1="69849" y1="22460" x2="69849" y2="22460"/>
                        <a14:foregroundMark x1="58794" y1="39037" x2="22111" y2="37433"/>
                        <a14:foregroundMark x1="22111" y1="37433" x2="33668" y2="71123"/>
                        <a14:foregroundMark x1="33668" y1="72727" x2="35176" y2="79144"/>
                        <a14:foregroundMark x1="37688" y1="78610" x2="45226" y2="74332"/>
                        <a14:foregroundMark x1="47236" y1="75401" x2="61809" y2="78075"/>
                        <a14:foregroundMark x1="63317" y1="78075" x2="66332" y2="72727"/>
                        <a14:foregroundMark x1="66332" y1="70588" x2="81910" y2="38503"/>
                        <a14:foregroundMark x1="82412" y1="18182" x2="75377" y2="14973"/>
                        <a14:foregroundMark x1="65327" y1="20321" x2="60302" y2="37968"/>
                        <a14:foregroundMark x1="72864" y1="36364" x2="72864" y2="36364"/>
                        <a14:foregroundMark x1="82412" y1="21390" x2="83417" y2="29947"/>
                        <a14:foregroundMark x1="79899" y1="32086" x2="51256" y2="67914"/>
                        <a14:foregroundMark x1="56784" y1="51337" x2="30653" y2="47594"/>
                        <a14:foregroundMark x1="24623" y1="14973" x2="22111" y2="33155"/>
                        <a14:foregroundMark x1="15075" y1="16578" x2="19598" y2="34759"/>
                        <a14:foregroundMark x1="50251" y1="60963" x2="50251" y2="60963"/>
                        <a14:foregroundMark x1="19598" y1="36898" x2="19598" y2="36898"/>
                        <a14:foregroundMark x1="25628" y1="29947" x2="30151" y2="36364"/>
                        <a14:foregroundMark x1="25628" y1="19251" x2="32161" y2="33155"/>
                        <a14:foregroundMark x1="87940" y1="21390" x2="87940" y2="21390"/>
                        <a14:foregroundMark x1="76884" y1="27807" x2="76884" y2="27807"/>
                        <a14:foregroundMark x1="74874" y1="19786" x2="73869" y2="31016"/>
                        <a14:backgroundMark x1="47236" y1="79144" x2="47236" y2="79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0068" y="5243803"/>
            <a:ext cx="1803933" cy="16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6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gg + pla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156" y="-67123"/>
            <a:ext cx="10392156" cy="6926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2472" y="2069180"/>
            <a:ext cx="4804120" cy="3812191"/>
          </a:xfrm>
          <a:prstGeom prst="rect">
            <a:avLst/>
          </a:prstGeom>
          <a:solidFill>
            <a:srgbClr val="0000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54051" y="2234218"/>
            <a:ext cx="4824608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D628"/>
                </a:solidFill>
              </a:rPr>
              <a:t>A</a:t>
            </a:r>
            <a:r>
              <a:rPr lang="en-US" sz="3300" dirty="0" smtClean="0"/>
              <a:t>erobically</a:t>
            </a:r>
          </a:p>
          <a:p>
            <a:r>
              <a:rPr lang="en-US" sz="3300" dirty="0" smtClean="0">
                <a:solidFill>
                  <a:srgbClr val="FFD628"/>
                </a:solidFill>
              </a:rPr>
              <a:t>C</a:t>
            </a:r>
            <a:r>
              <a:rPr lang="en-US" sz="3300" dirty="0" smtClean="0"/>
              <a:t>omposted </a:t>
            </a:r>
            <a:endParaRPr lang="en-US" sz="3300" dirty="0"/>
          </a:p>
          <a:p>
            <a:r>
              <a:rPr lang="en-US" sz="3300" dirty="0">
                <a:solidFill>
                  <a:srgbClr val="FFD628"/>
                </a:solidFill>
              </a:rPr>
              <a:t>C</a:t>
            </a:r>
            <a:r>
              <a:rPr lang="en-US" sz="3300" dirty="0" smtClean="0"/>
              <a:t>hicken </a:t>
            </a:r>
            <a:endParaRPr lang="en-US" sz="3300" dirty="0"/>
          </a:p>
          <a:p>
            <a:r>
              <a:rPr lang="en-US" sz="3300" dirty="0">
                <a:solidFill>
                  <a:srgbClr val="FFD628"/>
                </a:solidFill>
              </a:rPr>
              <a:t>M</a:t>
            </a:r>
            <a:r>
              <a:rPr lang="en-US" sz="3300" dirty="0" smtClean="0"/>
              <a:t>anure</a:t>
            </a:r>
          </a:p>
          <a:p>
            <a:pPr marL="685800" indent="-685800">
              <a:buFont typeface="Arial"/>
              <a:buChar char="•"/>
            </a:pPr>
            <a:r>
              <a:rPr lang="en-US" sz="3300" dirty="0" smtClean="0"/>
              <a:t>OMRI listed</a:t>
            </a:r>
          </a:p>
          <a:p>
            <a:pPr marL="685800" indent="-685800">
              <a:buFont typeface="Arial"/>
              <a:buChar char="•"/>
            </a:pPr>
            <a:r>
              <a:rPr lang="en-US" sz="3300" dirty="0" smtClean="0"/>
              <a:t>High Microbe </a:t>
            </a:r>
            <a:r>
              <a:rPr lang="en-US" sz="3300" dirty="0"/>
              <a:t>A</a:t>
            </a:r>
            <a:r>
              <a:rPr lang="en-US" sz="3300" dirty="0" smtClean="0"/>
              <a:t>ctivity</a:t>
            </a:r>
          </a:p>
          <a:p>
            <a:pPr marL="685800" indent="-685800">
              <a:buFont typeface="Arial"/>
              <a:buChar char="•"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63858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leuzinger\Desktop\Epic's Pics\Epic Photo Shoot 04-12\5 step process chicken waste composting  A  4-04-12  DVD 872\RJ\_R0Q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1216405" cy="6923147"/>
          </a:xfrm>
          <a:prstGeom prst="rect">
            <a:avLst/>
          </a:prstGeom>
          <a:noFill/>
          <a:ln>
            <a:solidFill>
              <a:srgbClr val="AFABAB"/>
            </a:solidFill>
          </a:ln>
          <a:effectLst>
            <a:outerShdw blurRad="50800" dist="38100" algn="r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3448103"/>
            <a:ext cx="6985391" cy="3783890"/>
          </a:xfrm>
          <a:prstGeom prst="rect">
            <a:avLst/>
          </a:prstGeom>
          <a:solidFill>
            <a:schemeClr val="bg1">
              <a:lumMod val="95000"/>
              <a:lumOff val="5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7759" y="3448102"/>
            <a:ext cx="665763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Manufacturing Process</a:t>
            </a:r>
            <a:endParaRPr lang="en-US" sz="4000" dirty="0" smtClean="0"/>
          </a:p>
          <a:p>
            <a:pPr marL="571500" indent="-571500">
              <a:buFont typeface="Arial"/>
              <a:buChar char="•"/>
            </a:pPr>
            <a:r>
              <a:rPr lang="en-US" sz="3500" dirty="0" smtClean="0"/>
              <a:t>45-60 days</a:t>
            </a:r>
          </a:p>
          <a:p>
            <a:pPr marL="571500" indent="-571500">
              <a:buFont typeface="Arial"/>
              <a:buChar char="•"/>
            </a:pPr>
            <a:r>
              <a:rPr lang="en-US" sz="3500" dirty="0" smtClean="0"/>
              <a:t>140 – 160 degrees F</a:t>
            </a:r>
          </a:p>
          <a:p>
            <a:pPr marL="571500" indent="-571500">
              <a:buFont typeface="Arial"/>
              <a:buChar char="•"/>
            </a:pPr>
            <a:r>
              <a:rPr lang="en-US" sz="3500" dirty="0" smtClean="0"/>
              <a:t>Kills weed seeds and pathogens</a:t>
            </a:r>
          </a:p>
          <a:p>
            <a:pPr marL="571500" indent="-571500">
              <a:buFont typeface="Arial"/>
              <a:buChar char="•"/>
            </a:pPr>
            <a:r>
              <a:rPr lang="en-US" sz="3500" dirty="0" smtClean="0"/>
              <a:t>Preserves beneficial biology</a:t>
            </a:r>
          </a:p>
          <a:p>
            <a:pPr marL="571500" indent="-571500">
              <a:buFont typeface="Arial"/>
              <a:buChar char="•"/>
            </a:pPr>
            <a:r>
              <a:rPr lang="en-US" sz="3500" dirty="0" smtClean="0"/>
              <a:t>Moisture maintained at 25-35%</a:t>
            </a:r>
            <a:endParaRPr lang="en-US" sz="35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532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9906"/>
            <a:ext cx="9143999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Brown Patch Study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0045" y="6432058"/>
            <a:ext cx="454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*By the Chicago District Golf Association</a:t>
            </a:r>
            <a:endParaRPr lang="en-US" i="1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877737"/>
              </p:ext>
            </p:extLst>
          </p:nvPr>
        </p:nvGraphicFramePr>
        <p:xfrm>
          <a:off x="529192" y="1146675"/>
          <a:ext cx="7920243" cy="510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260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2421"/>
            <a:ext cx="9143999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Dollar Spot Study</a:t>
            </a:r>
          </a:p>
        </p:txBody>
      </p:sp>
      <p:graphicFrame>
        <p:nvGraphicFramePr>
          <p:cNvPr id="1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558426"/>
              </p:ext>
            </p:extLst>
          </p:nvPr>
        </p:nvGraphicFramePr>
        <p:xfrm>
          <a:off x="264595" y="1030662"/>
          <a:ext cx="8590553" cy="528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80519" y="6432058"/>
            <a:ext cx="454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*By the Chicago District Golf Association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2512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30062"/>
            <a:ext cx="9143999" cy="90794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3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Root Length University Study</a:t>
            </a:r>
          </a:p>
        </p:txBody>
      </p:sp>
      <p:graphicFrame>
        <p:nvGraphicFramePr>
          <p:cNvPr id="1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288803"/>
              </p:ext>
            </p:extLst>
          </p:nvPr>
        </p:nvGraphicFramePr>
        <p:xfrm>
          <a:off x="511553" y="1252522"/>
          <a:ext cx="7902604" cy="517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32671" y="6432058"/>
            <a:ext cx="280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*By Iowa State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15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9_Super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05"/>
            <a:ext cx="9144000" cy="6858000"/>
          </a:xfrm>
          <a:prstGeom prst="rect">
            <a:avLst/>
          </a:prstGeom>
        </p:spPr>
      </p:pic>
      <p:pic>
        <p:nvPicPr>
          <p:cNvPr id="4" name="Picture 3" descr="09_Super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19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15468" y="3223280"/>
            <a:ext cx="2859710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 err="1" smtClean="0">
                <a:solidFill>
                  <a:srgbClr val="FFFFFF"/>
                </a:solidFill>
                <a:latin typeface="Baskerville"/>
                <a:cs typeface="Baskerville"/>
              </a:rPr>
              <a:t>Holganix</a:t>
            </a:r>
            <a:endParaRPr lang="en-US" sz="40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826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376923" y="1625107"/>
            <a:ext cx="2542735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smtClean="0">
                <a:solidFill>
                  <a:srgbClr val="FFFFFF"/>
                </a:solidFill>
                <a:latin typeface="Baskerville"/>
                <a:cs typeface="Baskerville"/>
              </a:rPr>
              <a:t>Healthy Grow</a:t>
            </a:r>
            <a:endParaRPr lang="en-US" sz="44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33951" y="2802872"/>
            <a:ext cx="83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997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5220"/>
            <a:ext cx="9143999" cy="76944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Healthy Grow </a:t>
            </a:r>
            <a:r>
              <a:rPr lang="en-US" sz="4400" i="1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Infused with </a:t>
            </a:r>
            <a:r>
              <a:rPr lang="en-US" sz="4400" dirty="0" err="1" smtClean="0">
                <a:latin typeface="DokChampa" panose="020B0604020202020204" pitchFamily="34" charset="-34"/>
                <a:cs typeface="DokChampa" panose="020B0604020202020204" pitchFamily="34" charset="-34"/>
              </a:rPr>
              <a:t>Holganix</a:t>
            </a:r>
            <a:endParaRPr lang="en-US" sz="4400" dirty="0" smtClean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8" y="1926012"/>
            <a:ext cx="2241134" cy="1709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7906" y="2255857"/>
            <a:ext cx="882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  <a:endParaRPr lang="en-US" sz="6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568" y="3722009"/>
            <a:ext cx="360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Natural Nutrients</a:t>
            </a:r>
          </a:p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Natural Biology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7729" y="3722009"/>
            <a:ext cx="3875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Diverse Biology</a:t>
            </a:r>
          </a:p>
          <a:p>
            <a:r>
              <a:rPr lang="en-US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Natural Catalyst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1287" y="5569054"/>
            <a:ext cx="6066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Natural Approach for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Balanced Soils &amp; Healthy Plants</a:t>
            </a:r>
          </a:p>
        </p:txBody>
      </p:sp>
      <p:pic>
        <p:nvPicPr>
          <p:cNvPr id="11" name="Picture 10" descr="Holganix Logo RGB (R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5"/>
          <a:stretch/>
        </p:blipFill>
        <p:spPr>
          <a:xfrm>
            <a:off x="4340408" y="2486615"/>
            <a:ext cx="4499579" cy="617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555" y="4454912"/>
            <a:ext cx="835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=</a:t>
            </a:r>
            <a:r>
              <a:rPr lang="en-US" sz="3600" i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Perfectly Synergistic Relationship</a:t>
            </a:r>
          </a:p>
        </p:txBody>
      </p:sp>
    </p:spTree>
    <p:extLst>
      <p:ext uri="{BB962C8B-B14F-4D97-AF65-F5344CB8AC3E}">
        <p14:creationId xmlns:p14="http://schemas.microsoft.com/office/powerpoint/2010/main" val="355241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05395"/>
            <a:ext cx="9144000" cy="3170099"/>
          </a:xfrm>
          <a:prstGeom prst="rect">
            <a:avLst/>
          </a:prstGeom>
          <a:solidFill>
            <a:schemeClr val="tx1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4980480" y="4105395"/>
            <a:ext cx="7366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Agronomy </a:t>
            </a:r>
            <a:r>
              <a:rPr lang="en-US" sz="4000" dirty="0"/>
              <a:t>Team </a:t>
            </a:r>
          </a:p>
          <a:p>
            <a:endParaRPr lang="en-US" sz="1200" dirty="0"/>
          </a:p>
          <a:p>
            <a:r>
              <a:rPr lang="en-US" sz="4400" dirty="0" smtClean="0">
                <a:solidFill>
                  <a:srgbClr val="FFC000"/>
                </a:solidFill>
              </a:rPr>
              <a:t>Mike </a:t>
            </a:r>
            <a:r>
              <a:rPr lang="en-US" sz="4400" dirty="0">
                <a:solidFill>
                  <a:srgbClr val="FFC000"/>
                </a:solidFill>
              </a:rPr>
              <a:t>Reed</a:t>
            </a:r>
          </a:p>
          <a:p>
            <a:r>
              <a:rPr lang="en-US" sz="3000" i="1" dirty="0" smtClean="0"/>
              <a:t>Sales Representative</a:t>
            </a:r>
            <a:r>
              <a:rPr lang="en-US" sz="3000" dirty="0" smtClean="0"/>
              <a:t> </a:t>
            </a:r>
          </a:p>
          <a:p>
            <a:r>
              <a:rPr lang="en-US" sz="3000" dirty="0" smtClean="0"/>
              <a:t>Holganix LLC</a:t>
            </a:r>
          </a:p>
          <a:p>
            <a:endParaRPr lang="en-US" sz="4000" dirty="0"/>
          </a:p>
        </p:txBody>
      </p:sp>
      <p:pic>
        <p:nvPicPr>
          <p:cNvPr id="7" name="Picture 6" descr="Mike Reed 2.bmp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4374" b="3096"/>
          <a:stretch/>
        </p:blipFill>
        <p:spPr>
          <a:xfrm>
            <a:off x="298341" y="170121"/>
            <a:ext cx="5538934" cy="3710763"/>
          </a:xfrm>
          <a:prstGeom prst="rect">
            <a:avLst/>
          </a:prstGeom>
        </p:spPr>
      </p:pic>
      <p:sp>
        <p:nvSpPr>
          <p:cNvPr id="3" name="Bent Arrow 2"/>
          <p:cNvSpPr/>
          <p:nvPr/>
        </p:nvSpPr>
        <p:spPr>
          <a:xfrm rot="16200000">
            <a:off x="4057841" y="4497857"/>
            <a:ext cx="1202728" cy="642551"/>
          </a:xfrm>
          <a:prstGeom prst="bentArrow">
            <a:avLst/>
          </a:prstGeom>
          <a:solidFill>
            <a:schemeClr val="tx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0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ugtag+C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5326602"/>
            <a:ext cx="9144001" cy="1802955"/>
          </a:xfrm>
          <a:prstGeom prst="rect">
            <a:avLst/>
          </a:prstGeom>
          <a:solidFill>
            <a:schemeClr val="bg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3881" y="5047405"/>
            <a:ext cx="87880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5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sz="3500" dirty="0" smtClean="0">
                <a:solidFill>
                  <a:srgbClr val="FFFFFF"/>
                </a:solidFill>
                <a:latin typeface="Helvetica"/>
                <a:cs typeface="Helvetica"/>
              </a:rPr>
              <a:t>When </a:t>
            </a:r>
            <a:r>
              <a:rPr lang="en-US" sz="3500" dirty="0" err="1" smtClean="0">
                <a:solidFill>
                  <a:srgbClr val="FFFFFF"/>
                </a:solidFill>
                <a:latin typeface="Helvetica"/>
                <a:cs typeface="Helvetica"/>
              </a:rPr>
              <a:t>Holganix</a:t>
            </a:r>
            <a:r>
              <a:rPr lang="en-US" sz="3500" dirty="0" smtClean="0">
                <a:solidFill>
                  <a:srgbClr val="FFFFFF"/>
                </a:solidFill>
                <a:latin typeface="Helvetica"/>
                <a:cs typeface="Helvetica"/>
              </a:rPr>
              <a:t> is added, Healthy </a:t>
            </a:r>
            <a:r>
              <a:rPr lang="en-US" sz="3500" dirty="0">
                <a:solidFill>
                  <a:srgbClr val="FFFFFF"/>
                </a:solidFill>
                <a:latin typeface="Helvetica"/>
                <a:cs typeface="Helvetica"/>
              </a:rPr>
              <a:t>Grow </a:t>
            </a:r>
            <a:r>
              <a:rPr lang="en-US" sz="3500" dirty="0">
                <a:solidFill>
                  <a:srgbClr val="FFD628"/>
                </a:solidFill>
                <a:latin typeface="Helvetica"/>
                <a:cs typeface="Helvetica"/>
              </a:rPr>
              <a:t>“Gets Wings” </a:t>
            </a:r>
            <a:r>
              <a:rPr lang="en-US" sz="3500" dirty="0">
                <a:solidFill>
                  <a:srgbClr val="FFFFFF"/>
                </a:solidFill>
                <a:latin typeface="Helvetica"/>
                <a:cs typeface="Helvetica"/>
              </a:rPr>
              <a:t>and results </a:t>
            </a:r>
            <a:r>
              <a:rPr lang="en-US" sz="3500" dirty="0" smtClean="0">
                <a:solidFill>
                  <a:srgbClr val="FFFFFF"/>
                </a:solidFill>
                <a:latin typeface="Helvetica"/>
                <a:cs typeface="Helvetica"/>
              </a:rPr>
              <a:t>are </a:t>
            </a:r>
            <a:r>
              <a:rPr lang="en-US" sz="3500" dirty="0">
                <a:solidFill>
                  <a:srgbClr val="FFFFFF"/>
                </a:solidFill>
                <a:latin typeface="Helvetica"/>
                <a:cs typeface="Helvetica"/>
              </a:rPr>
              <a:t>amplified. </a:t>
            </a:r>
          </a:p>
        </p:txBody>
      </p:sp>
    </p:spTree>
    <p:extLst>
      <p:ext uri="{BB962C8B-B14F-4D97-AF65-F5344CB8AC3E}">
        <p14:creationId xmlns:p14="http://schemas.microsoft.com/office/powerpoint/2010/main" val="417882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ms - compo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90"/>
            <a:ext cx="9250885" cy="646571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15468" y="3163516"/>
            <a:ext cx="2859710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 smtClean="0">
                <a:solidFill>
                  <a:srgbClr val="FFFFFF"/>
                </a:solidFill>
                <a:latin typeface="Baskerville"/>
                <a:cs typeface="Baskerville"/>
              </a:rPr>
              <a:t>C:N = 20:1</a:t>
            </a:r>
            <a:endParaRPr lang="en-US" sz="40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826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315469" y="1892139"/>
            <a:ext cx="2859710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 smtClean="0">
                <a:solidFill>
                  <a:srgbClr val="FFFFFF"/>
                </a:solidFill>
                <a:latin typeface="Baskerville"/>
                <a:cs typeface="Baskerville"/>
              </a:rPr>
              <a:t>Balanced Soil</a:t>
            </a:r>
            <a:endParaRPr lang="en-US" sz="40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2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be-h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1159895" cy="6900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7681882" cy="2376483"/>
          </a:xfrm>
          <a:prstGeom prst="rect">
            <a:avLst/>
          </a:prstGeom>
          <a:solidFill>
            <a:schemeClr val="bg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6045" y="328579"/>
            <a:ext cx="7198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Healthy Grow provides </a:t>
            </a:r>
            <a:r>
              <a:rPr lang="en-US" sz="2800" dirty="0" smtClean="0">
                <a:solidFill>
                  <a:srgbClr val="FFD628"/>
                </a:solidFill>
                <a:latin typeface="Arial"/>
                <a:cs typeface="Arial"/>
              </a:rPr>
              <a:t>energy </a:t>
            </a:r>
            <a:r>
              <a:rPr lang="en-US" sz="2800" dirty="0">
                <a:latin typeface="Arial"/>
                <a:cs typeface="Arial"/>
              </a:rPr>
              <a:t>(carbon) </a:t>
            </a:r>
            <a:r>
              <a:rPr lang="en-US" sz="2800" dirty="0" smtClean="0">
                <a:latin typeface="Arial"/>
                <a:cs typeface="Arial"/>
              </a:rPr>
              <a:t>to sustain the microorganisms contained in </a:t>
            </a:r>
            <a:r>
              <a:rPr lang="en-US" sz="2800" dirty="0" err="1" smtClean="0">
                <a:latin typeface="Arial"/>
                <a:cs typeface="Arial"/>
              </a:rPr>
              <a:t>Holganix</a:t>
            </a:r>
            <a:r>
              <a:rPr lang="en-US" sz="2800" dirty="0" smtClean="0">
                <a:latin typeface="Arial"/>
                <a:cs typeface="Arial"/>
              </a:rPr>
              <a:t>, helping to </a:t>
            </a:r>
            <a:r>
              <a:rPr lang="en-US" sz="2800" dirty="0" smtClean="0">
                <a:solidFill>
                  <a:srgbClr val="FFD628"/>
                </a:solidFill>
                <a:latin typeface="Arial"/>
                <a:cs typeface="Arial"/>
              </a:rPr>
              <a:t>build balanced soils </a:t>
            </a:r>
            <a:r>
              <a:rPr lang="en-US" sz="2800" dirty="0" smtClean="0">
                <a:latin typeface="Arial"/>
                <a:cs typeface="Arial"/>
              </a:rPr>
              <a:t>and promote healthy plants. 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74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5218"/>
            <a:ext cx="9143999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Balanced Soil - </a:t>
            </a:r>
            <a:r>
              <a:rPr lang="en-US" sz="6000" i="1" dirty="0" smtClean="0">
                <a:solidFill>
                  <a:srgbClr val="FFD62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Benefits</a:t>
            </a:r>
            <a:endParaRPr lang="en-US" sz="60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887" y="1306342"/>
            <a:ext cx="86840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Promotes active and diverse soil biology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Carbon (carbohydrates) = energy</a:t>
            </a:r>
          </a:p>
          <a:p>
            <a:pPr marL="1371600" lvl="2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Nitrogen </a:t>
            </a:r>
            <a:r>
              <a:rPr lang="en-US" sz="3500" dirty="0" smtClean="0"/>
              <a:t>(protein) = cellular structure</a:t>
            </a:r>
          </a:p>
          <a:p>
            <a:pPr lvl="2"/>
            <a:endParaRPr lang="en-US" sz="3500" dirty="0" smtClean="0">
              <a:solidFill>
                <a:srgbClr val="FFD628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Reactivates and sustains naturally occurring biological cycles – Nitrogen + Carbon</a:t>
            </a:r>
          </a:p>
          <a:p>
            <a:endParaRPr lang="en-US" sz="3500" dirty="0" smtClean="0">
              <a:solidFill>
                <a:srgbClr val="FFD628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Increases soil exchange capacity</a:t>
            </a:r>
            <a:endParaRPr lang="en-US" sz="3500" dirty="0" smtClean="0">
              <a:solidFill>
                <a:srgbClr val="FFD628"/>
              </a:solidFill>
            </a:endParaRPr>
          </a:p>
          <a:p>
            <a:pPr marL="457200" indent="-457200">
              <a:buFont typeface="Wingdings" charset="2"/>
              <a:buChar char="ü"/>
            </a:pP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0783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5218"/>
            <a:ext cx="9143999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Balanced </a:t>
            </a:r>
            <a:r>
              <a:rPr lang="en-US" sz="6000" dirty="0">
                <a:latin typeface="DokChampa" panose="020B0604020202020204" pitchFamily="34" charset="-34"/>
                <a:cs typeface="DokChampa" panose="020B0604020202020204" pitchFamily="34" charset="-34"/>
              </a:rPr>
              <a:t>Soil - </a:t>
            </a:r>
            <a:r>
              <a:rPr lang="en-US" sz="6000" i="1" dirty="0">
                <a:solidFill>
                  <a:srgbClr val="FFD62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Benefits</a:t>
            </a:r>
            <a:endParaRPr lang="en-US" sz="60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790" y="1306342"/>
            <a:ext cx="860370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Improves </a:t>
            </a:r>
            <a:r>
              <a:rPr lang="en-US" sz="3500" dirty="0">
                <a:solidFill>
                  <a:srgbClr val="FFFFFF"/>
                </a:solidFill>
              </a:rPr>
              <a:t>soil </a:t>
            </a:r>
            <a:r>
              <a:rPr lang="en-US" sz="3500" dirty="0" smtClean="0">
                <a:solidFill>
                  <a:srgbClr val="FFFFFF"/>
                </a:solidFill>
              </a:rPr>
              <a:t>structure – facilitating air and water movement </a:t>
            </a:r>
            <a:endParaRPr lang="en-US" sz="3500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endParaRPr lang="en-US" sz="3500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/>
              <a:t>Increases soil available essential nutrients</a:t>
            </a:r>
          </a:p>
          <a:p>
            <a:pPr marL="457200" indent="-457200">
              <a:buFont typeface="Wingdings" charset="2"/>
              <a:buChar char="ü"/>
            </a:pPr>
            <a:endParaRPr lang="en-US" sz="3500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>
                <a:solidFill>
                  <a:srgbClr val="FFD628"/>
                </a:solidFill>
              </a:rPr>
              <a:t> </a:t>
            </a:r>
            <a:r>
              <a:rPr lang="en-US" sz="3500" dirty="0" smtClean="0"/>
              <a:t>Enhances root function – increases access to nutrients and water</a:t>
            </a:r>
          </a:p>
          <a:p>
            <a:pPr marL="457200" indent="-457200">
              <a:buFont typeface="Wingdings" charset="2"/>
              <a:buChar char="ü"/>
            </a:pP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95735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5218"/>
            <a:ext cx="9143999" cy="101566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Balanced </a:t>
            </a:r>
            <a:r>
              <a:rPr lang="en-US" sz="6000" dirty="0">
                <a:latin typeface="DokChampa" panose="020B0604020202020204" pitchFamily="34" charset="-34"/>
                <a:cs typeface="DokChampa" panose="020B0604020202020204" pitchFamily="34" charset="-34"/>
              </a:rPr>
              <a:t>Soil - </a:t>
            </a:r>
            <a:r>
              <a:rPr lang="en-US" sz="6000" i="1" dirty="0">
                <a:solidFill>
                  <a:srgbClr val="FFD62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Benefits</a:t>
            </a:r>
            <a:endParaRPr lang="en-US" sz="60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887" y="1306342"/>
            <a:ext cx="8533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/>
              <a:t>Suppresses diseases </a:t>
            </a:r>
            <a:r>
              <a:rPr lang="en-US" sz="3500" dirty="0"/>
              <a:t>and </a:t>
            </a:r>
            <a:r>
              <a:rPr lang="en-US" sz="3500" dirty="0" smtClean="0"/>
              <a:t>reduces stress</a:t>
            </a:r>
            <a:endParaRPr lang="en-US" sz="3500" dirty="0"/>
          </a:p>
          <a:p>
            <a:endParaRPr lang="en-US" sz="3500" dirty="0" smtClean="0">
              <a:solidFill>
                <a:srgbClr val="FFD628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Improves water management efficiencies</a:t>
            </a:r>
          </a:p>
          <a:p>
            <a:pPr marL="457200" indent="-457200">
              <a:buFont typeface="Wingdings" charset="2"/>
              <a:buChar char="ü"/>
            </a:pPr>
            <a:endParaRPr lang="en-US" sz="3500" dirty="0" smtClean="0">
              <a:solidFill>
                <a:srgbClr val="FFD628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>
                <a:solidFill>
                  <a:srgbClr val="FFFFFF"/>
                </a:solidFill>
              </a:rPr>
              <a:t>Reduces excess soil bicarbonates and sodium accumulation</a:t>
            </a:r>
          </a:p>
          <a:p>
            <a:pPr marL="457200" indent="-457200">
              <a:buFont typeface="Wingdings" charset="2"/>
              <a:buChar char="ü"/>
            </a:pPr>
            <a:endParaRPr lang="en-US" sz="3500" dirty="0" smtClean="0">
              <a:solidFill>
                <a:srgbClr val="FFD628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500" dirty="0" smtClean="0">
                <a:solidFill>
                  <a:srgbClr val="FFD628"/>
                </a:solidFill>
              </a:rPr>
              <a:t> </a:t>
            </a:r>
            <a:r>
              <a:rPr lang="en-US" sz="3500" dirty="0" smtClean="0"/>
              <a:t>Increases environmental stewardship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64464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shroom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059" y="-750793"/>
            <a:ext cx="10145059" cy="7608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695" y="4834799"/>
            <a:ext cx="9278472" cy="2734237"/>
          </a:xfrm>
          <a:prstGeom prst="rect">
            <a:avLst/>
          </a:prstGeom>
          <a:solidFill>
            <a:schemeClr val="bg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9056" y="4903462"/>
            <a:ext cx="8777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D628"/>
                </a:solidFill>
                <a:latin typeface="Arial"/>
                <a:cs typeface="Arial"/>
              </a:rPr>
              <a:t>Carbon Based Fertility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Balanced carbon + nitrogen supports soil food web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Available carbon buffers decomposition of SOM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Sequester and recycle soil stable carbon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85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ts in cu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66283" cy="65051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826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376923" y="2222753"/>
            <a:ext cx="2542735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800" dirty="0" smtClean="0">
                <a:solidFill>
                  <a:srgbClr val="FFFFFF"/>
                </a:solidFill>
                <a:latin typeface="Baskerville"/>
                <a:cs typeface="Baskerville"/>
              </a:rPr>
              <a:t>Product Information</a:t>
            </a:r>
            <a:endParaRPr lang="en-US" sz="38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1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xwoo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5" t="17020" b="9601"/>
          <a:stretch/>
        </p:blipFill>
        <p:spPr>
          <a:xfrm>
            <a:off x="-436610" y="-476388"/>
            <a:ext cx="9580611" cy="786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7189" y="777939"/>
            <a:ext cx="4616811" cy="5449392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45090" y="942653"/>
            <a:ext cx="43989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DokChampa" panose="020B0604020202020204" pitchFamily="34" charset="-34"/>
                <a:cs typeface="DokChampa" panose="020B0604020202020204" pitchFamily="34" charset="-34"/>
              </a:rPr>
              <a:t>Where can </a:t>
            </a:r>
            <a:r>
              <a:rPr lang="en-US" sz="4000" i="1" dirty="0">
                <a:solidFill>
                  <a:srgbClr val="FFD628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you use </a:t>
            </a:r>
            <a:r>
              <a:rPr lang="en-US" sz="4000" dirty="0">
                <a:latin typeface="DokChampa" panose="020B0604020202020204" pitchFamily="34" charset="-34"/>
                <a:cs typeface="DokChampa" panose="020B0604020202020204" pitchFamily="34" charset="-34"/>
              </a:rPr>
              <a:t>it</a:t>
            </a:r>
            <a:r>
              <a:rPr lang="en-US" sz="4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?</a:t>
            </a:r>
          </a:p>
          <a:p>
            <a:endParaRPr lang="en-US" sz="3000" dirty="0">
              <a:latin typeface="DokChampa" panose="020B0604020202020204" pitchFamily="34" charset="-34"/>
              <a:cs typeface="DokChampa" panose="020B0604020202020204" pitchFamily="34" charset="-34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000" dirty="0" smtClean="0">
                <a:solidFill>
                  <a:srgbClr val="FFD628"/>
                </a:solidFill>
                <a:latin typeface="Helvetica"/>
                <a:cs typeface="Helvetica"/>
              </a:rPr>
              <a:t> 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Turf</a:t>
            </a:r>
            <a:endParaRPr lang="en-US" sz="3000" dirty="0">
              <a:solidFill>
                <a:srgbClr val="FFD628"/>
              </a:solidFill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000" dirty="0" smtClean="0">
                <a:solidFill>
                  <a:srgbClr val="FFD628"/>
                </a:solidFill>
                <a:latin typeface="Helvetica"/>
                <a:cs typeface="Helvetica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Helvetica"/>
                <a:cs typeface="Helvetica"/>
              </a:rPr>
              <a:t>Aerification</a:t>
            </a:r>
            <a:endParaRPr lang="en-US" sz="30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000" dirty="0" smtClean="0">
                <a:solidFill>
                  <a:srgbClr val="FFD628"/>
                </a:solidFill>
                <a:latin typeface="Helvetica"/>
                <a:cs typeface="Helvetica"/>
              </a:rPr>
              <a:t> 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Landscape beds</a:t>
            </a:r>
            <a:endParaRPr lang="en-US" sz="3000" dirty="0">
              <a:solidFill>
                <a:srgbClr val="FFD628"/>
              </a:solidFill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000" dirty="0" smtClean="0">
                <a:solidFill>
                  <a:srgbClr val="FFD628"/>
                </a:solidFill>
                <a:latin typeface="Helvetica"/>
                <a:cs typeface="Helvetica"/>
              </a:rPr>
              <a:t> </a:t>
            </a:r>
            <a:r>
              <a:rPr lang="en-US" sz="3000" dirty="0" smtClean="0">
                <a:latin typeface="Helvetica"/>
                <a:cs typeface="Helvetica"/>
              </a:rPr>
              <a:t>Sod, seedbeds, sprigging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000" dirty="0" smtClean="0">
                <a:solidFill>
                  <a:srgbClr val="FFD628"/>
                </a:solidFill>
                <a:latin typeface="Helvetica"/>
                <a:cs typeface="Helvetica"/>
              </a:rPr>
              <a:t> </a:t>
            </a:r>
            <a:r>
              <a:rPr lang="en-US" sz="3000" dirty="0" smtClean="0">
                <a:solidFill>
                  <a:srgbClr val="FFFFFF"/>
                </a:solidFill>
                <a:latin typeface="Helvetica"/>
                <a:cs typeface="Helvetica"/>
              </a:rPr>
              <a:t>Divot mix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000" dirty="0" smtClean="0">
                <a:solidFill>
                  <a:srgbClr val="FFD628"/>
                </a:solidFill>
                <a:latin typeface="Helvetica"/>
                <a:cs typeface="Helvetica"/>
              </a:rPr>
              <a:t> </a:t>
            </a:r>
            <a:r>
              <a:rPr lang="en-US" sz="3000" dirty="0" smtClean="0">
                <a:latin typeface="Helvetica"/>
                <a:cs typeface="Helvetica"/>
              </a:rPr>
              <a:t>Potting mix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6388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2" y="1442591"/>
            <a:ext cx="3228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02" y="990600"/>
            <a:ext cx="322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04108" y="4465586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Mini Size/</a:t>
            </a:r>
            <a:r>
              <a:rPr lang="en-US" dirty="0" smtClean="0"/>
              <a:t>Greens Grade - </a:t>
            </a:r>
            <a:r>
              <a:rPr lang="en-US" sz="2800" dirty="0" smtClean="0"/>
              <a:t>90 SGN</a:t>
            </a:r>
          </a:p>
          <a:p>
            <a:pPr algn="ctr"/>
            <a:r>
              <a:rPr lang="en-US" sz="2800" dirty="0" smtClean="0"/>
              <a:t>Mid Size</a:t>
            </a:r>
            <a:r>
              <a:rPr lang="en-US" sz="2800" dirty="0"/>
              <a:t> </a:t>
            </a:r>
            <a:r>
              <a:rPr lang="en-US" sz="2800" dirty="0" smtClean="0"/>
              <a:t>- </a:t>
            </a:r>
            <a:r>
              <a:rPr lang="en-US" dirty="0" smtClean="0"/>
              <a:t> </a:t>
            </a:r>
            <a:r>
              <a:rPr lang="en-US" sz="2800" dirty="0" smtClean="0"/>
              <a:t>180 SGN</a:t>
            </a:r>
            <a:endParaRPr lang="en-US" sz="2800" dirty="0"/>
          </a:p>
        </p:txBody>
      </p:sp>
      <p:pic>
        <p:nvPicPr>
          <p:cNvPr id="2" name="Picture 1" descr="2-4-3  healthy grow pi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8" b="24264"/>
          <a:stretch/>
        </p:blipFill>
        <p:spPr>
          <a:xfrm>
            <a:off x="0" y="990600"/>
            <a:ext cx="9144000" cy="34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0584" y="-5417"/>
            <a:ext cx="4473416" cy="6863417"/>
          </a:xfrm>
          <a:prstGeom prst="rect">
            <a:avLst/>
          </a:prstGeom>
          <a:solidFill>
            <a:schemeClr val="tx1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4834464" y="778504"/>
            <a:ext cx="4137974" cy="1489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 smtClean="0"/>
              <a:t>Agronomy </a:t>
            </a:r>
            <a:r>
              <a:rPr lang="en-US" sz="4000" dirty="0"/>
              <a:t>Team </a:t>
            </a:r>
          </a:p>
          <a:p>
            <a:endParaRPr lang="en-US" sz="1600" dirty="0"/>
          </a:p>
          <a:p>
            <a:r>
              <a:rPr lang="en-US" sz="4400" dirty="0" smtClean="0">
                <a:solidFill>
                  <a:srgbClr val="FFC000"/>
                </a:solidFill>
              </a:rPr>
              <a:t>Jeff </a:t>
            </a:r>
            <a:r>
              <a:rPr lang="en-US" sz="4400" dirty="0" err="1">
                <a:solidFill>
                  <a:srgbClr val="FFC000"/>
                </a:solidFill>
              </a:rPr>
              <a:t>Leuzinger</a:t>
            </a:r>
            <a:endParaRPr lang="en-US" sz="4400" dirty="0">
              <a:solidFill>
                <a:srgbClr val="FFC000"/>
              </a:solidFill>
            </a:endParaRPr>
          </a:p>
          <a:p>
            <a:r>
              <a:rPr lang="en-US" sz="3000" i="1" dirty="0" smtClean="0"/>
              <a:t>Sales Manager</a:t>
            </a:r>
            <a:endParaRPr lang="en-US" sz="3000" i="1" dirty="0"/>
          </a:p>
          <a:p>
            <a:r>
              <a:rPr lang="en-US" sz="3000" dirty="0" smtClean="0"/>
              <a:t>Healthy Grow </a:t>
            </a:r>
            <a:endParaRPr lang="en-US" sz="3000" dirty="0"/>
          </a:p>
          <a:p>
            <a:r>
              <a:rPr lang="en-US" i="1" dirty="0"/>
              <a:t>A Pearl </a:t>
            </a:r>
            <a:r>
              <a:rPr lang="en-US" i="1" dirty="0" smtClean="0"/>
              <a:t>Valley </a:t>
            </a:r>
            <a:r>
              <a:rPr lang="en-US" i="1" dirty="0"/>
              <a:t>Organics Brand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18047" r="33255" b="20000"/>
          <a:stretch/>
        </p:blipFill>
        <p:spPr>
          <a:xfrm>
            <a:off x="-561728" y="1331650"/>
            <a:ext cx="5845395" cy="431568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0506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2" y="1442591"/>
            <a:ext cx="3228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602" y="990600"/>
            <a:ext cx="322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1115" y="987903"/>
            <a:ext cx="1713553" cy="5609889"/>
            <a:chOff x="352795" y="829134"/>
            <a:chExt cx="2434284" cy="5609889"/>
          </a:xfrm>
        </p:grpSpPr>
        <p:sp>
          <p:nvSpPr>
            <p:cNvPr id="3" name="Rounded Rectangle 2"/>
            <p:cNvSpPr/>
            <p:nvPr/>
          </p:nvSpPr>
          <p:spPr>
            <a:xfrm>
              <a:off x="352795" y="829134"/>
              <a:ext cx="2434284" cy="560988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46835" y="2099297"/>
              <a:ext cx="2028569" cy="52635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6835" y="2851498"/>
              <a:ext cx="2028569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46835" y="4580331"/>
              <a:ext cx="2028569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6836" y="2187502"/>
              <a:ext cx="20285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90 &amp; 180 SGN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229" y="3087204"/>
              <a:ext cx="17286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Holganix</a:t>
              </a:r>
              <a:r>
                <a:rPr lang="en-US" dirty="0" smtClean="0"/>
                <a:t>, ACCM, 8% </a:t>
              </a:r>
              <a:r>
                <a:rPr lang="en-US" dirty="0" err="1" smtClean="0"/>
                <a:t>Ca</a:t>
              </a:r>
              <a:r>
                <a:rPr lang="en-US" dirty="0" smtClean="0"/>
                <a:t>, 100% Organic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033" y="4556254"/>
              <a:ext cx="185217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All Purpose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200" dirty="0" smtClean="0"/>
                <a:t>Turf, Landscape Beds, Sod Starter, Golf, Divot Mix, </a:t>
              </a:r>
              <a:r>
                <a:rPr lang="en-US" sz="1200" dirty="0" err="1" smtClean="0"/>
                <a:t>Aerification</a:t>
              </a:r>
              <a:r>
                <a:rPr lang="en-US" sz="1200" dirty="0" smtClean="0"/>
                <a:t>, Potting Mix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6836" y="955319"/>
              <a:ext cx="20285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2-4-3 +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Holganix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52007" y="1005544"/>
            <a:ext cx="1715251" cy="5609889"/>
            <a:chOff x="214963" y="829134"/>
            <a:chExt cx="2212986" cy="5609889"/>
          </a:xfrm>
        </p:grpSpPr>
        <p:sp>
          <p:nvSpPr>
            <p:cNvPr id="27" name="Rounded Rectangle 26"/>
            <p:cNvSpPr/>
            <p:nvPr/>
          </p:nvSpPr>
          <p:spPr>
            <a:xfrm>
              <a:off x="214963" y="829134"/>
              <a:ext cx="2212986" cy="560988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06771" y="2099297"/>
              <a:ext cx="1844154" cy="52635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6771" y="2851498"/>
              <a:ext cx="1844154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06771" y="4580331"/>
              <a:ext cx="1844154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6770" y="2187502"/>
              <a:ext cx="1844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90 &amp; 180 SGN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9009" y="3051922"/>
              <a:ext cx="180646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Holganix,</a:t>
              </a:r>
              <a:r>
                <a:rPr lang="en-US" sz="1300" dirty="0" smtClean="0"/>
                <a:t> </a:t>
              </a:r>
            </a:p>
            <a:p>
              <a:r>
                <a:rPr lang="en-US" sz="1300" dirty="0" smtClean="0"/>
                <a:t>ACCM, Iron Sulfate, Sulfate of Potash, Molasses, Feather Meal, 60% Slow Release</a:t>
              </a:r>
              <a:endParaRPr lang="en-US" sz="13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9073" y="4527411"/>
              <a:ext cx="174633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Great for Higher N &amp; 100% Organic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200" dirty="0" smtClean="0"/>
                <a:t>Good Turf/Field Product, Flower &amp; Landscape Beds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770" y="955319"/>
              <a:ext cx="18441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5-2-3 +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Holganix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746861" y="987903"/>
            <a:ext cx="1715251" cy="5609889"/>
            <a:chOff x="214963" y="829134"/>
            <a:chExt cx="2212986" cy="5609889"/>
          </a:xfrm>
        </p:grpSpPr>
        <p:sp>
          <p:nvSpPr>
            <p:cNvPr id="36" name="Rounded Rectangle 35"/>
            <p:cNvSpPr/>
            <p:nvPr/>
          </p:nvSpPr>
          <p:spPr>
            <a:xfrm>
              <a:off x="214963" y="829134"/>
              <a:ext cx="2212986" cy="560988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06771" y="2099297"/>
              <a:ext cx="1844154" cy="52635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06770" y="2851498"/>
              <a:ext cx="1844154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06771" y="4580331"/>
              <a:ext cx="1844154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06770" y="2187502"/>
              <a:ext cx="1844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180 SGN</a:t>
              </a:r>
              <a:endParaRPr lang="en-US" sz="16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2911" y="3038786"/>
              <a:ext cx="17463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Holganix</a:t>
              </a:r>
              <a:r>
                <a:rPr lang="en-US" sz="1600" dirty="0" smtClean="0"/>
                <a:t>, ACCM, Urea, MAP, Sulfate of Potash, 60% Organic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630" y="4545052"/>
              <a:ext cx="184415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High Performance Starter Fertilizer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Turf, Lawn Care, Annuals</a:t>
              </a:r>
              <a:endParaRPr lang="en-US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6770" y="955319"/>
              <a:ext cx="18441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7-9-5 +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Holganix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39009" y="987903"/>
            <a:ext cx="1715251" cy="5609889"/>
            <a:chOff x="214963" y="829134"/>
            <a:chExt cx="2212986" cy="5609889"/>
          </a:xfrm>
        </p:grpSpPr>
        <p:sp>
          <p:nvSpPr>
            <p:cNvPr id="45" name="Rounded Rectangle 44"/>
            <p:cNvSpPr/>
            <p:nvPr/>
          </p:nvSpPr>
          <p:spPr>
            <a:xfrm>
              <a:off x="214963" y="829134"/>
              <a:ext cx="2212986" cy="560988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406771" y="2099297"/>
              <a:ext cx="1844154" cy="52635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06771" y="2851498"/>
              <a:ext cx="1844154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6771" y="4580331"/>
              <a:ext cx="1844154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06770" y="2187502"/>
              <a:ext cx="1844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180 SGN</a:t>
              </a:r>
              <a:endParaRPr lang="en-US" sz="16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9535" y="3069563"/>
              <a:ext cx="15715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Holganix</a:t>
              </a:r>
              <a:r>
                <a:rPr lang="en-US" sz="1600" dirty="0" smtClean="0"/>
                <a:t>,</a:t>
              </a:r>
              <a:r>
                <a:rPr lang="en-US" sz="1400" dirty="0" smtClean="0"/>
                <a:t> ACCM, Urea, Ammonium Sulfate, 60% Organic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6000" y="4545052"/>
              <a:ext cx="203596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The Right Ingredients for The Right Price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smtClean="0"/>
                <a:t>Lawn Care’s Best Bang-For-Your-Buck. The most </a:t>
              </a:r>
              <a:r>
                <a:rPr lang="en-US" sz="1200" dirty="0" err="1" smtClean="0"/>
                <a:t>Holganix</a:t>
              </a:r>
              <a:r>
                <a:rPr lang="en-US" sz="1200" dirty="0" smtClean="0"/>
                <a:t> &amp; Nitrogen</a:t>
              </a:r>
              <a:endParaRPr lang="en-US" sz="12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6770" y="955319"/>
              <a:ext cx="18441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10-3-2 +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Holganix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338674" y="1002666"/>
            <a:ext cx="1713553" cy="5609889"/>
            <a:chOff x="352795" y="829134"/>
            <a:chExt cx="2434284" cy="5609889"/>
          </a:xfrm>
        </p:grpSpPr>
        <p:sp>
          <p:nvSpPr>
            <p:cNvPr id="63" name="Rounded Rectangle 62"/>
            <p:cNvSpPr/>
            <p:nvPr/>
          </p:nvSpPr>
          <p:spPr>
            <a:xfrm>
              <a:off x="352795" y="829134"/>
              <a:ext cx="2434284" cy="560988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6835" y="2099297"/>
              <a:ext cx="2028569" cy="52635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546835" y="2851498"/>
              <a:ext cx="2028569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546835" y="4580331"/>
              <a:ext cx="2028569" cy="157643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46836" y="2187502"/>
              <a:ext cx="20285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90 &amp; 180 SGN</a:t>
              </a:r>
              <a:endParaRPr lang="en-US" sz="1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6532" y="2949170"/>
              <a:ext cx="2028567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Holganix,</a:t>
              </a:r>
              <a:r>
                <a:rPr lang="en-US" sz="1300" dirty="0" smtClean="0"/>
                <a:t> </a:t>
              </a:r>
            </a:p>
            <a:p>
              <a:r>
                <a:rPr lang="en-US" sz="1300" dirty="0" smtClean="0"/>
                <a:t>ACCM,</a:t>
              </a:r>
            </a:p>
            <a:p>
              <a:r>
                <a:rPr lang="en-US" sz="1200" dirty="0" smtClean="0"/>
                <a:t>Ammonium Sulfate, Urea, MAP, Sulfate or Potash, Iron Sulfate, Molasses, 64% Organic</a:t>
              </a:r>
              <a:endParaRPr lang="en-US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53033" y="4615616"/>
              <a:ext cx="22226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 Golf Product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200" dirty="0" smtClean="0"/>
                <a:t>Used extensively during tee &amp; green </a:t>
              </a:r>
              <a:r>
                <a:rPr lang="en-US" sz="1200" dirty="0" err="1" smtClean="0"/>
                <a:t>aerification</a:t>
              </a:r>
              <a:r>
                <a:rPr lang="en-US" sz="1200" dirty="0" smtClean="0"/>
                <a:t>, tee nutrition, late fall fairways &amp; spring app</a:t>
              </a:r>
              <a:endParaRPr lang="en-US" sz="12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6836" y="955319"/>
              <a:ext cx="20285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8-3-5 +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Holganix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" y="-5218"/>
            <a:ext cx="9143999" cy="6617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Holganix + Healthy Grow Analysis Options</a:t>
            </a:r>
            <a:endParaRPr lang="en-US" sz="37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260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dac 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9289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02155"/>
            <a:ext cx="9143999" cy="317009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</a:t>
            </a:r>
            <a:r>
              <a:rPr lang="en-US" sz="6000" i="1" dirty="0" smtClean="0">
                <a:solidFill>
                  <a:srgbClr val="FFD628"/>
                </a:solidFill>
              </a:rPr>
              <a:t>else</a:t>
            </a:r>
            <a:r>
              <a:rPr lang="en-US" sz="6000" dirty="0" smtClean="0"/>
              <a:t> you need to know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Certain analyses are still available with </a:t>
            </a:r>
            <a:r>
              <a:rPr lang="en-US" sz="3500" dirty="0" err="1" smtClean="0"/>
              <a:t>Biodac</a:t>
            </a:r>
            <a:r>
              <a:rPr lang="en-US" sz="3500" dirty="0" smtClean="0"/>
              <a:t> due to Phosphorous regulations.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Visit </a:t>
            </a:r>
            <a:r>
              <a:rPr lang="en-US" sz="3500" dirty="0" smtClean="0">
                <a:solidFill>
                  <a:srgbClr val="FFD628"/>
                </a:solidFill>
              </a:rPr>
              <a:t>www.holganix.com/products/granular </a:t>
            </a:r>
            <a:r>
              <a:rPr lang="en-US" sz="3500" dirty="0" smtClean="0"/>
              <a:t>for more information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04179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1912_First_Question_1725x810-PAN_189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887" y="39698"/>
            <a:ext cx="1478280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287774"/>
            <a:ext cx="9144000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D628"/>
                </a:solidFill>
              </a:rPr>
              <a:t>Audience Questions:</a:t>
            </a:r>
            <a:endParaRPr lang="en-US" sz="4000" dirty="0">
              <a:solidFill>
                <a:srgbClr val="FFD628"/>
              </a:solidFill>
            </a:endParaRPr>
          </a:p>
          <a:p>
            <a:r>
              <a:rPr lang="en-US" sz="4000" dirty="0" smtClean="0"/>
              <a:t>Type your questions in the Chat </a:t>
            </a:r>
            <a:r>
              <a:rPr lang="en-US" sz="4000" dirty="0"/>
              <a:t>B</a:t>
            </a:r>
            <a:r>
              <a:rPr lang="en-US" sz="4000" dirty="0" smtClean="0"/>
              <a:t>ox!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2573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0"/>
            <a:ext cx="9143999" cy="16312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Conclusion</a:t>
            </a:r>
            <a:endParaRPr lang="en-US" sz="100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981467"/>
            <a:ext cx="8229600" cy="2870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Please take our survey! </a:t>
            </a:r>
          </a:p>
          <a:p>
            <a:r>
              <a:rPr lang="en-US" dirty="0" smtClean="0"/>
              <a:t>Look for a follow up email with:</a:t>
            </a:r>
          </a:p>
          <a:p>
            <a:pPr lvl="1"/>
            <a:r>
              <a:rPr lang="en-US" i="1" dirty="0" smtClean="0"/>
              <a:t>A recorded version of this webinar</a:t>
            </a:r>
          </a:p>
          <a:p>
            <a:pPr lvl="1"/>
            <a:r>
              <a:rPr lang="en-US" i="1" dirty="0" smtClean="0"/>
              <a:t>Resources and information mentioned during the webinar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0535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1190" y="2956599"/>
            <a:ext cx="41438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Reach out any time!</a:t>
            </a:r>
          </a:p>
          <a:p>
            <a:endParaRPr lang="en-US" sz="1600" dirty="0"/>
          </a:p>
          <a:p>
            <a:r>
              <a:rPr lang="en-US" sz="3600" dirty="0" smtClean="0">
                <a:solidFill>
                  <a:srgbClr val="FFD628"/>
                </a:solidFill>
              </a:rPr>
              <a:t>Mike Reed</a:t>
            </a:r>
          </a:p>
          <a:p>
            <a:endParaRPr lang="en-US" sz="1000" dirty="0"/>
          </a:p>
          <a:p>
            <a:r>
              <a:rPr lang="en-US" sz="2400" dirty="0" smtClean="0"/>
              <a:t>Email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</a:rPr>
              <a:t>mreed@Holganix.com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/>
              <a:t>Phone: 973-459-1369</a:t>
            </a:r>
          </a:p>
          <a:p>
            <a:r>
              <a:rPr lang="en-US" sz="2400" dirty="0" smtClean="0"/>
              <a:t>Website: www.holganix.com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" y="0"/>
            <a:ext cx="9143999" cy="147732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sz="3000" dirty="0" smtClean="0">
              <a:latin typeface="DokChampa" panose="020B0604020202020204" pitchFamily="34" charset="-34"/>
              <a:cs typeface="DokChampa" panose="020B0604020202020204" pitchFamily="34" charset="-34"/>
            </a:endParaRPr>
          </a:p>
          <a:p>
            <a:r>
              <a:rPr lang="en-US" sz="60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Additional Questions?</a:t>
            </a:r>
            <a:endParaRPr lang="en-US" sz="60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pic>
        <p:nvPicPr>
          <p:cNvPr id="5" name="Picture 4" descr="Mike Reed 2.bmp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3" b="4526"/>
          <a:stretch/>
        </p:blipFill>
        <p:spPr>
          <a:xfrm>
            <a:off x="170968" y="2420968"/>
            <a:ext cx="4344339" cy="32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llarphotoclub_198225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43" y="-846707"/>
            <a:ext cx="10272943" cy="7704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9591" y="6266804"/>
            <a:ext cx="9163589" cy="163254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9591" y="4761775"/>
            <a:ext cx="9163589" cy="163254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865000"/>
            <a:ext cx="9143999" cy="1470025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FF"/>
                </a:solidFill>
              </a:rPr>
              <a:t>Thank you!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1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 SLIDES FROM THIS POINT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69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6 at 9.47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43" y="0"/>
            <a:ext cx="10310913" cy="68919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773" y="4823250"/>
            <a:ext cx="10099114" cy="2293282"/>
          </a:xfrm>
          <a:prstGeom prst="rect">
            <a:avLst/>
          </a:prstGeom>
          <a:solidFill>
            <a:srgbClr val="000000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732" y="5028120"/>
            <a:ext cx="8529448" cy="2477601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r>
              <a:rPr lang="en-US" sz="3500" dirty="0" smtClean="0"/>
              <a:t>Pearl Valley Eggs: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1.1 </a:t>
            </a:r>
            <a:r>
              <a:rPr lang="en-US" sz="2500" dirty="0"/>
              <a:t>m</a:t>
            </a:r>
            <a:r>
              <a:rPr lang="en-US" sz="2500" dirty="0" smtClean="0"/>
              <a:t>illion hens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800,000- 950,000 eggs a day</a:t>
            </a:r>
          </a:p>
          <a:p>
            <a:endParaRPr lang="en-US" sz="3500" dirty="0" smtClean="0"/>
          </a:p>
          <a:p>
            <a:endParaRPr lang="en-US" sz="3500" dirty="0" smtClean="0"/>
          </a:p>
          <a:p>
            <a:r>
              <a:rPr lang="en-US" sz="3500" dirty="0" smtClean="0"/>
              <a:t>Important: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Feed mill on site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Water consumption recorded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Automated controls</a:t>
            </a:r>
          </a:p>
        </p:txBody>
      </p:sp>
    </p:spTree>
    <p:extLst>
      <p:ext uri="{BB962C8B-B14F-4D97-AF65-F5344CB8AC3E}">
        <p14:creationId xmlns:p14="http://schemas.microsoft.com/office/powerpoint/2010/main" val="118604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t han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52" y="0"/>
            <a:ext cx="10074913" cy="67159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15468" y="3223280"/>
            <a:ext cx="2859710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 err="1" smtClean="0">
                <a:solidFill>
                  <a:srgbClr val="FFFFFF"/>
                </a:solidFill>
                <a:latin typeface="Baskerville"/>
                <a:cs typeface="Baskerville"/>
              </a:rPr>
              <a:t>Holganix</a:t>
            </a:r>
            <a:endParaRPr lang="en-US" sz="40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826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376923" y="1625107"/>
            <a:ext cx="2542735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smtClean="0">
                <a:solidFill>
                  <a:srgbClr val="FFFFFF"/>
                </a:solidFill>
                <a:latin typeface="Baskerville"/>
                <a:cs typeface="Baskerville"/>
              </a:rPr>
              <a:t>Healthy Grow</a:t>
            </a:r>
            <a:endParaRPr lang="en-US" sz="44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33951" y="2802872"/>
            <a:ext cx="83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230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llarphotoclub_19822520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96" l="1000" r="97864">
                        <a14:foregroundMark x1="22500" y1="19223" x2="22500" y2="19223"/>
                        <a14:foregroundMark x1="24045" y1="24063" x2="24045" y2="24063"/>
                        <a14:foregroundMark x1="27818" y1="40082" x2="27818" y2="40082"/>
                        <a14:foregroundMark x1="24727" y1="46489" x2="24727" y2="46489"/>
                        <a14:foregroundMark x1="19227" y1="56305" x2="19227" y2="56305"/>
                        <a14:foregroundMark x1="8227" y1="50579" x2="8227" y2="50579"/>
                        <a14:foregroundMark x1="1045" y1="37764" x2="1045" y2="37764"/>
                        <a14:foregroundMark x1="4818" y1="39809" x2="4818" y2="39809"/>
                        <a14:foregroundMark x1="9773" y1="43763" x2="9773" y2="43763"/>
                        <a14:foregroundMark x1="15818" y1="49216" x2="15818" y2="49216"/>
                        <a14:foregroundMark x1="24545" y1="44649" x2="24545" y2="44649"/>
                        <a14:foregroundMark x1="18364" y1="26994" x2="18364" y2="26994"/>
                        <a14:foregroundMark x1="15636" y1="21745" x2="15636" y2="21745"/>
                        <a14:foregroundMark x1="13727" y1="18337" x2="13727" y2="18337"/>
                        <a14:foregroundMark x1="29000" y1="19018" x2="29000" y2="19018"/>
                        <a14:foregroundMark x1="19727" y1="7294" x2="19727" y2="7294"/>
                        <a14:foregroundMark x1="28500" y1="14451" x2="28500" y2="14451"/>
                        <a14:foregroundMark x1="20591" y1="14451" x2="20591" y2="14451"/>
                        <a14:foregroundMark x1="20773" y1="12611" x2="20773" y2="12611"/>
                        <a14:foregroundMark x1="12727" y1="10498" x2="12727" y2="10498"/>
                        <a14:foregroundMark x1="17364" y1="35037" x2="17364" y2="35037"/>
                        <a14:foregroundMark x1="11318" y1="30198" x2="11318" y2="30198"/>
                        <a14:foregroundMark x1="9773" y1="25903" x2="9773" y2="25903"/>
                        <a14:foregroundMark x1="16818" y1="43286" x2="16818" y2="43286"/>
                        <a14:foregroundMark x1="20455" y1="47853" x2="20455" y2="47853"/>
                        <a14:foregroundMark x1="23182" y1="51057" x2="23182" y2="51057"/>
                        <a14:foregroundMark x1="25409" y1="53783" x2="25409" y2="53783"/>
                        <a14:foregroundMark x1="24227" y1="52420" x2="24227" y2="52420"/>
                        <a14:foregroundMark x1="14591" y1="39809" x2="14591" y2="39809"/>
                        <a14:foregroundMark x1="12182" y1="37287" x2="12182" y2="37287"/>
                        <a14:foregroundMark x1="10455" y1="34560" x2="10455" y2="34560"/>
                        <a14:foregroundMark x1="8909" y1="32515" x2="8909" y2="32515"/>
                        <a14:foregroundMark x1="7227" y1="30675" x2="7227" y2="30675"/>
                        <a14:foregroundMark x1="6182" y1="28834" x2="6182" y2="28834"/>
                        <a14:foregroundMark x1="50636" y1="21268" x2="50636" y2="21268"/>
                        <a14:foregroundMark x1="43273" y1="28357" x2="43273" y2="28357"/>
                        <a14:foregroundMark x1="46727" y1="32720" x2="46727" y2="32720"/>
                        <a14:foregroundMark x1="47545" y1="30879" x2="47545" y2="30879"/>
                        <a14:foregroundMark x1="55136" y1="31357" x2="55136" y2="31357"/>
                        <a14:foregroundMark x1="56318" y1="28153" x2="56318" y2="28153"/>
                        <a14:foregroundMark x1="59773" y1="21063" x2="59773" y2="21063"/>
                        <a14:foregroundMark x1="62500" y1="18541" x2="62500" y2="18541"/>
                        <a14:foregroundMark x1="63545" y1="15815" x2="63545" y2="15815"/>
                        <a14:foregroundMark x1="54273" y1="11247" x2="54273" y2="11247"/>
                        <a14:foregroundMark x1="52045" y1="16224" x2="52045" y2="16224"/>
                        <a14:foregroundMark x1="71091" y1="43763" x2="71091" y2="43763"/>
                        <a14:foregroundMark x1="82091" y1="49693" x2="82091" y2="49693"/>
                        <a14:foregroundMark x1="96318" y1="47853" x2="96318" y2="47853"/>
                        <a14:foregroundMark x1="87045" y1="35719" x2="87045" y2="35719"/>
                        <a14:foregroundMark x1="92909" y1="30879" x2="92909" y2="30879"/>
                        <a14:foregroundMark x1="88409" y1="50375" x2="88409" y2="50375"/>
                        <a14:foregroundMark x1="92045" y1="48057" x2="92045" y2="48057"/>
                        <a14:foregroundMark x1="65591" y1="55419" x2="65591" y2="55419"/>
                        <a14:foregroundMark x1="57864" y1="65712" x2="57864" y2="65712"/>
                        <a14:foregroundMark x1="63000" y1="66394" x2="63000" y2="66394"/>
                        <a14:foregroundMark x1="68682" y1="66871" x2="68682" y2="66871"/>
                        <a14:foregroundMark x1="54455" y1="55624" x2="54455" y2="55624"/>
                        <a14:foregroundMark x1="81909" y1="66190" x2="81909" y2="66190"/>
                        <a14:foregroundMark x1="87227" y1="67076" x2="87227" y2="67076"/>
                        <a14:foregroundMark x1="94591" y1="66599" x2="94591" y2="66599"/>
                        <a14:foregroundMark x1="97864" y1="67076" x2="97864" y2="67076"/>
                        <a14:foregroundMark x1="85500" y1="64554" x2="85500" y2="64554"/>
                        <a14:foregroundMark x1="62182" y1="92025" x2="62182" y2="92025"/>
                        <a14:foregroundMark x1="35727" y1="87253" x2="35727" y2="87253"/>
                        <a14:foregroundMark x1="30909" y1="89298" x2="30909" y2="89298"/>
                        <a14:foregroundMark x1="30045" y1="97342" x2="30045" y2="97342"/>
                        <a14:foregroundMark x1="38636" y1="95024" x2="38636" y2="95024"/>
                        <a14:foregroundMark x1="20273" y1="78732" x2="20273" y2="78732"/>
                        <a14:foregroundMark x1="20091" y1="85208" x2="20091" y2="85208"/>
                        <a14:foregroundMark x1="17364" y1="86980" x2="17364" y2="86980"/>
                        <a14:foregroundMark x1="8091" y1="88139" x2="8091" y2="88139"/>
                        <a14:foregroundMark x1="9091" y1="98432" x2="9091" y2="98432"/>
                        <a14:foregroundMark x1="11864" y1="61350" x2="11864" y2="61350"/>
                        <a14:foregroundMark x1="17364" y1="63667" x2="17364" y2="63667"/>
                        <a14:foregroundMark x1="5136" y1="58146" x2="5136" y2="58146"/>
                        <a14:foregroundMark x1="44818" y1="91616" x2="44818" y2="91616"/>
                        <a14:foregroundMark x1="43773" y1="89298" x2="43773" y2="89298"/>
                        <a14:foregroundMark x1="42773" y1="86571" x2="42773" y2="86571"/>
                        <a14:foregroundMark x1="46364" y1="96183" x2="46364" y2="96183"/>
                        <a14:foregroundMark x1="50318" y1="90184" x2="50318" y2="90184"/>
                        <a14:foregroundMark x1="47727" y1="88412" x2="47727" y2="88412"/>
                        <a14:foregroundMark x1="45864" y1="84731" x2="45864" y2="84731"/>
                        <a14:foregroundMark x1="11682" y1="78323" x2="11682" y2="78323"/>
                        <a14:foregroundMark x1="5500" y1="81254" x2="5500" y2="81254"/>
                        <a14:foregroundMark x1="16318" y1="75801" x2="16318" y2="75801"/>
                        <a14:foregroundMark x1="21636" y1="68712" x2="21636" y2="68712"/>
                        <a14:foregroundMark x1="18727" y1="69393" x2="18727" y2="69393"/>
                        <a14:foregroundMark x1="14955" y1="69598" x2="14955" y2="69598"/>
                        <a14:foregroundMark x1="10636" y1="71643" x2="10636" y2="71643"/>
                        <a14:foregroundMark x1="6000" y1="72324" x2="6000" y2="72324"/>
                        <a14:foregroundMark x1="3273" y1="80368" x2="3273" y2="80368"/>
                        <a14:foregroundMark x1="13727" y1="84458" x2="13727" y2="84458"/>
                        <a14:foregroundMark x1="16136" y1="83367" x2="16136" y2="83367"/>
                        <a14:foregroundMark x1="17864" y1="81254" x2="17864" y2="81254"/>
                        <a14:foregroundMark x1="77955" y1="75801" x2="77955" y2="75801"/>
                        <a14:foregroundMark x1="81045" y1="76960" x2="81045" y2="76960"/>
                        <a14:foregroundMark x1="84136" y1="78323" x2="84136" y2="78323"/>
                        <a14:foregroundMark x1="86545" y1="78732" x2="86545" y2="78732"/>
                        <a14:foregroundMark x1="89955" y1="79209" x2="89955" y2="79209"/>
                        <a14:foregroundMark x1="72636" y1="75119" x2="72636" y2="75119"/>
                        <a14:foregroundMark x1="69545" y1="73756" x2="69545" y2="73756"/>
                        <a14:foregroundMark x1="66636" y1="73006" x2="66636" y2="73006"/>
                        <a14:foregroundMark x1="64227" y1="72802" x2="64227" y2="72802"/>
                        <a14:foregroundMark x1="60273" y1="71234" x2="60273" y2="71234"/>
                        <a14:foregroundMark x1="58909" y1="71234" x2="58909" y2="71234"/>
                        <a14:foregroundMark x1="58045" y1="74847" x2="58045" y2="74847"/>
                        <a14:foregroundMark x1="68500" y1="81936" x2="68500" y2="81936"/>
                        <a14:foregroundMark x1="81545" y1="92979" x2="81545" y2="92979"/>
                        <a14:foregroundMark x1="82773" y1="95024" x2="82773" y2="95024"/>
                        <a14:foregroundMark x1="73318" y1="55896" x2="73318" y2="55896"/>
                        <a14:foregroundMark x1="76045" y1="56305" x2="76045" y2="56305"/>
                        <a14:foregroundMark x1="51682" y1="92297" x2="51682" y2="92297"/>
                        <a14:foregroundMark x1="36227" y1="31152" x2="36227" y2="31152"/>
                        <a14:foregroundMark x1="34500" y1="24744" x2="34500" y2="24744"/>
                        <a14:foregroundMark x1="34682" y1="18064" x2="34682" y2="18064"/>
                        <a14:foregroundMark x1="34682" y1="13770" x2="34682" y2="13770"/>
                        <a14:foregroundMark x1="34500" y1="31834" x2="34500" y2="31834"/>
                        <a14:foregroundMark x1="36727" y1="35242" x2="36727" y2="35242"/>
                        <a14:foregroundMark x1="34500" y1="41650" x2="34500" y2="41650"/>
                        <a14:foregroundMark x1="56818" y1="36605" x2="56818" y2="36605"/>
                        <a14:foregroundMark x1="59591" y1="33674" x2="59591" y2="33674"/>
                        <a14:foregroundMark x1="59909" y1="40968" x2="59909" y2="40968"/>
                        <a14:foregroundMark x1="52545" y1="42331" x2="52545" y2="42331"/>
                        <a14:foregroundMark x1="64045" y1="26994" x2="64045" y2="26994"/>
                        <a14:foregroundMark x1="66773" y1="24949" x2="66773" y2="24949"/>
                        <a14:foregroundMark x1="70909" y1="19427" x2="70909" y2="19427"/>
                        <a14:foregroundMark x1="74682" y1="15337" x2="74682" y2="15337"/>
                        <a14:foregroundMark x1="64409" y1="13292" x2="64409" y2="13292"/>
                        <a14:foregroundMark x1="64727" y1="38923" x2="64727" y2="38923"/>
                        <a14:foregroundMark x1="51364" y1="49693" x2="51364" y2="49693"/>
                        <a14:foregroundMark x1="52545" y1="45535" x2="52545" y2="45535"/>
                        <a14:foregroundMark x1="43455" y1="75324" x2="43455" y2="75324"/>
                        <a14:foregroundMark x1="49091" y1="79209" x2="49091" y2="79209"/>
                        <a14:foregroundMark x1="34091" y1="54738" x2="34091" y2="54738"/>
                        <a14:foregroundMark x1="44455" y1="52488" x2="44455" y2="52488"/>
                        <a14:foregroundMark x1="47136" y1="48603" x2="47136" y2="48603"/>
                        <a14:foregroundMark x1="46773" y1="49421" x2="46773" y2="49421"/>
                        <a14:foregroundMark x1="45773" y1="47921" x2="45773" y2="47921"/>
                        <a14:foregroundMark x1="48273" y1="47171" x2="48273" y2="47171"/>
                        <a14:foregroundMark x1="50591" y1="44240" x2="50591" y2="44240"/>
                        <a14:foregroundMark x1="50864" y1="37832" x2="50864" y2="37832"/>
                        <a14:foregroundMark x1="71545" y1="47307" x2="71545" y2="47307"/>
                        <a14:foregroundMark x1="60955" y1="37287" x2="60955" y2="37287"/>
                        <a14:foregroundMark x1="58364" y1="38582" x2="58364" y2="38582"/>
                        <a14:foregroundMark x1="62909" y1="38241" x2="62909" y2="38241"/>
                        <a14:foregroundMark x1="70045" y1="34424" x2="70045" y2="34424"/>
                        <a14:foregroundMark x1="54409" y1="39741" x2="54409" y2="39741"/>
                        <a14:foregroundMark x1="49636" y1="49148" x2="49636" y2="49148"/>
                        <a14:foregroundMark x1="48636" y1="51261" x2="48636" y2="51261"/>
                        <a14:foregroundMark x1="42818" y1="56783" x2="42818" y2="56783"/>
                        <a14:foregroundMark x1="44773" y1="56169" x2="44773" y2="56169"/>
                        <a14:foregroundMark x1="40909" y1="59782" x2="40909" y2="59782"/>
                        <a14:foregroundMark x1="42091" y1="58623" x2="42091" y2="58623"/>
                        <a14:foregroundMark x1="50318" y1="51329" x2="50318" y2="51329"/>
                        <a14:foregroundMark x1="53636" y1="48807" x2="53636" y2="48807"/>
                        <a14:foregroundMark x1="55455" y1="47103" x2="55455" y2="47103"/>
                        <a14:foregroundMark x1="56455" y1="46217" x2="56455" y2="46217"/>
                        <a14:foregroundMark x1="39273" y1="60532" x2="39273" y2="60532"/>
                        <a14:foregroundMark x1="28545" y1="55896" x2="28545" y2="55896"/>
                        <a14:foregroundMark x1="30591" y1="56374" x2="30591" y2="56374"/>
                        <a14:foregroundMark x1="71409" y1="60464" x2="71409" y2="60464"/>
                        <a14:foregroundMark x1="69227" y1="60873" x2="69227" y2="60873"/>
                        <a14:foregroundMark x1="40909" y1="35515" x2="40909" y2="35515"/>
                        <a14:foregroundMark x1="47409" y1="36605" x2="47409" y2="36605"/>
                        <a14:foregroundMark x1="49955" y1="34015" x2="49955" y2="34015"/>
                        <a14:foregroundMark x1="51000" y1="36060" x2="51000" y2="36060"/>
                        <a14:foregroundMark x1="52000" y1="34492" x2="52000" y2="34492"/>
                        <a14:foregroundMark x1="52455" y1="33606" x2="52455" y2="33606"/>
                        <a14:foregroundMark x1="52818" y1="32924" x2="52818" y2="32924"/>
                        <a14:foregroundMark x1="58364" y1="34628" x2="58364" y2="34628"/>
                        <a14:foregroundMark x1="59955" y1="32788" x2="59955" y2="32788"/>
                        <a14:foregroundMark x1="58773" y1="1568" x2="58773" y2="1568"/>
                        <a14:foregroundMark x1="57273" y1="4772" x2="57273" y2="4772"/>
                        <a14:foregroundMark x1="57136" y1="2999" x2="57136" y2="2999"/>
                        <a14:foregroundMark x1="59818" y1="2795" x2="59818" y2="2795"/>
                        <a14:foregroundMark x1="58636" y1="3545" x2="58636" y2="3545"/>
                        <a14:foregroundMark x1="68409" y1="6339" x2="68409" y2="6339"/>
                        <a14:foregroundMark x1="69455" y1="4567" x2="69455" y2="4567"/>
                        <a14:foregroundMark x1="70182" y1="2590" x2="70182" y2="2590"/>
                        <a14:foregroundMark x1="59955" y1="1022" x2="59955" y2="1022"/>
                        <a14:foregroundMark x1="27045" y1="4567" x2="27045" y2="4567"/>
                        <a14:foregroundMark x1="26591" y1="1363" x2="26591" y2="1363"/>
                        <a14:foregroundMark x1="18136" y1="2181" x2="18136" y2="2181"/>
                        <a14:foregroundMark x1="43364" y1="12883" x2="43364" y2="12883"/>
                        <a14:foregroundMark x1="65909" y1="4976" x2="65909" y2="4976"/>
                        <a14:foregroundMark x1="85182" y1="26312" x2="85182" y2="26312"/>
                        <a14:foregroundMark x1="34591" y1="7089" x2="34591" y2="7089"/>
                        <a14:backgroundMark x1="92909" y1="49898" x2="92909" y2="49898"/>
                        <a14:backgroundMark x1="30045" y1="49693" x2="30045" y2="49693"/>
                        <a14:backgroundMark x1="32636" y1="54056" x2="32636" y2="54056"/>
                        <a14:backgroundMark x1="37091" y1="74438" x2="37091" y2="74438"/>
                        <a14:backgroundMark x1="43773" y1="68712" x2="43773" y2="68712"/>
                        <a14:backgroundMark x1="29727" y1="63872" x2="29727" y2="63872"/>
                        <a14:backgroundMark x1="40000" y1="81731" x2="40000" y2="81731"/>
                        <a14:backgroundMark x1="24727" y1="56578" x2="24727" y2="56578"/>
                        <a14:backgroundMark x1="37091" y1="80573" x2="37091" y2="80573"/>
                        <a14:backgroundMark x1="32818" y1="82413" x2="32818" y2="82413"/>
                        <a14:backgroundMark x1="38636" y1="69393" x2="38636" y2="69393"/>
                        <a14:backgroundMark x1="32636" y1="56305" x2="32636" y2="56305"/>
                        <a14:backgroundMark x1="27455" y1="65235" x2="27455" y2="65235"/>
                        <a14:backgroundMark x1="29364" y1="57464" x2="29364" y2="57464"/>
                        <a14:backgroundMark x1="47455" y1="67621" x2="47455" y2="67621"/>
                        <a14:backgroundMark x1="33682" y1="56305" x2="33682" y2="56305"/>
                        <a14:backgroundMark x1="36682" y1="59305" x2="36682" y2="59305"/>
                        <a14:backgroundMark x1="37455" y1="41786" x2="37455" y2="41786"/>
                        <a14:backgroundMark x1="46409" y1="47921" x2="46409" y2="47921"/>
                        <a14:backgroundMark x1="45682" y1="49966" x2="45682" y2="49966"/>
                        <a14:backgroundMark x1="47636" y1="47307" x2="47636" y2="47307"/>
                        <a14:backgroundMark x1="47136" y1="47580" x2="47136" y2="47580"/>
                        <a14:backgroundMark x1="43591" y1="52011" x2="43591" y2="52011"/>
                        <a14:backgroundMark x1="38818" y1="59918" x2="38818" y2="59918"/>
                        <a14:backgroundMark x1="36091" y1="81254" x2="36091" y2="81254"/>
                        <a14:backgroundMark x1="34182" y1="95706" x2="34182" y2="95706"/>
                        <a14:backgroundMark x1="40091" y1="90525" x2="40091" y2="90525"/>
                        <a14:backgroundMark x1="34000" y1="99250" x2="34000" y2="9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-1023106" y="-1517140"/>
            <a:ext cx="11896000" cy="892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4688589"/>
            <a:ext cx="9144000" cy="185627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865000"/>
            <a:ext cx="9143999" cy="1470025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Everything you need to know about </a:t>
            </a:r>
            <a:r>
              <a:rPr lang="en-US" sz="4500" dirty="0" err="1" smtClean="0">
                <a:solidFill>
                  <a:srgbClr val="FFFFFF"/>
                </a:solidFill>
              </a:rPr>
              <a:t>Holganix</a:t>
            </a:r>
            <a:r>
              <a:rPr lang="en-US" sz="4500" dirty="0" smtClean="0">
                <a:solidFill>
                  <a:srgbClr val="FFFFFF"/>
                </a:solidFill>
              </a:rPr>
              <a:t> Granular with Healthy Grow</a:t>
            </a: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_Holgani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8" y="778504"/>
            <a:ext cx="4294134" cy="5367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6743" y="0"/>
            <a:ext cx="4473416" cy="6863417"/>
          </a:xfrm>
          <a:prstGeom prst="rect">
            <a:avLst/>
          </a:prstGeom>
          <a:solidFill>
            <a:schemeClr val="tx1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38305" y="758018"/>
            <a:ext cx="4137974" cy="1461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 smtClean="0"/>
              <a:t>Agronomy </a:t>
            </a:r>
            <a:r>
              <a:rPr lang="en-US" sz="4000" dirty="0"/>
              <a:t>Team </a:t>
            </a:r>
          </a:p>
          <a:p>
            <a:endParaRPr lang="en-US" sz="1600" dirty="0"/>
          </a:p>
          <a:p>
            <a:r>
              <a:rPr lang="en-US" sz="4400" dirty="0" smtClean="0">
                <a:solidFill>
                  <a:srgbClr val="FFC000"/>
                </a:solidFill>
              </a:rPr>
              <a:t>Dave </a:t>
            </a:r>
            <a:r>
              <a:rPr lang="en-US" sz="4400" dirty="0" err="1" smtClean="0">
                <a:solidFill>
                  <a:srgbClr val="FFC000"/>
                </a:solidFill>
              </a:rPr>
              <a:t>Henricksen</a:t>
            </a:r>
            <a:endParaRPr lang="en-US" sz="4400" dirty="0">
              <a:solidFill>
                <a:srgbClr val="FFC000"/>
              </a:solidFill>
            </a:endParaRPr>
          </a:p>
          <a:p>
            <a:r>
              <a:rPr lang="en-US" sz="3000" dirty="0" smtClean="0"/>
              <a:t>Consulting Agronomist,</a:t>
            </a:r>
          </a:p>
          <a:p>
            <a:r>
              <a:rPr lang="en-US" sz="3000" dirty="0" smtClean="0"/>
              <a:t>Advanced Turf Solutions</a:t>
            </a:r>
            <a:endParaRPr lang="en-US" sz="3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583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87" y="-90673"/>
            <a:ext cx="9603815" cy="7202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15468" y="3223280"/>
            <a:ext cx="2859710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 err="1" smtClean="0">
                <a:solidFill>
                  <a:srgbClr val="FFFFFF"/>
                </a:solidFill>
                <a:latin typeface="Baskerville"/>
                <a:cs typeface="Baskerville"/>
              </a:rPr>
              <a:t>Holganix</a:t>
            </a:r>
            <a:endParaRPr lang="en-US" sz="40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826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376923" y="1625107"/>
            <a:ext cx="2542735" cy="816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 smtClean="0">
                <a:solidFill>
                  <a:srgbClr val="FFFFFF"/>
                </a:solidFill>
                <a:latin typeface="Baskerville"/>
                <a:cs typeface="Baskerville"/>
              </a:rPr>
              <a:t>Healthy Grow</a:t>
            </a:r>
            <a:endParaRPr lang="en-US" sz="4400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33951" y="2802872"/>
            <a:ext cx="83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8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224676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sz="7000" dirty="0" smtClean="0">
              <a:solidFill>
                <a:schemeClr val="tx1">
                  <a:lumMod val="50000"/>
                </a:schemeClr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  <a:p>
            <a:r>
              <a:rPr lang="en-US" sz="7000" dirty="0" smtClean="0">
                <a:solidFill>
                  <a:srgbClr val="FFFFFF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Agenda</a:t>
            </a:r>
            <a:endParaRPr lang="en-US" sz="7000" dirty="0">
              <a:solidFill>
                <a:srgbClr val="FFFFFF"/>
              </a:solidFill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566" y="271712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is </a:t>
            </a:r>
            <a:r>
              <a:rPr lang="en-US" dirty="0" err="1" smtClean="0"/>
              <a:t>Holganix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is Healthy Grow?</a:t>
            </a:r>
          </a:p>
          <a:p>
            <a:r>
              <a:rPr lang="en-US" dirty="0" err="1" smtClean="0"/>
              <a:t>Holganix</a:t>
            </a:r>
            <a:r>
              <a:rPr lang="en-US" dirty="0" smtClean="0"/>
              <a:t> + Healthy Grow </a:t>
            </a:r>
            <a:endParaRPr lang="en-US" dirty="0"/>
          </a:p>
          <a:p>
            <a:r>
              <a:rPr lang="en-US" dirty="0" smtClean="0"/>
              <a:t>Why is Carbon Important?</a:t>
            </a:r>
          </a:p>
          <a:p>
            <a:r>
              <a:rPr lang="en-US" dirty="0" smtClean="0"/>
              <a:t>Q&amp;A</a:t>
            </a:r>
          </a:p>
          <a:p>
            <a:r>
              <a:rPr lang="en-US" dirty="0" smtClean="0"/>
              <a:t>Audience Polls Throughout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0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5219"/>
            <a:ext cx="9143999" cy="124649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500" dirty="0" smtClean="0">
                <a:latin typeface="DokChampa" panose="020B0604020202020204" pitchFamily="34" charset="-34"/>
                <a:cs typeface="DokChampa" panose="020B0604020202020204" pitchFamily="34" charset="-34"/>
              </a:rPr>
              <a:t>Webinar Semantics</a:t>
            </a:r>
            <a:endParaRPr lang="en-US" sz="7500" dirty="0">
              <a:latin typeface="DokChampa" panose="020B0604020202020204" pitchFamily="34" charset="-34"/>
              <a:cs typeface="DokChampa" panose="020B06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131" y="1864311"/>
            <a:ext cx="2437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INSERT CONTROL PANNEL PICTURE</a:t>
            </a:r>
            <a:endParaRPr lang="en-US" sz="4000" dirty="0"/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4226827" y="4441503"/>
            <a:ext cx="1127352" cy="751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54179" y="4118337"/>
            <a:ext cx="291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 question, type it here! </a:t>
            </a:r>
            <a:endParaRPr lang="en-US" dirty="0"/>
          </a:p>
        </p:txBody>
      </p:sp>
      <p:pic>
        <p:nvPicPr>
          <p:cNvPr id="2" name="Picture 1" descr="Unknown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" b="95644" l="321" r="100000">
                        <a14:foregroundMark x1="53846" y1="81584" x2="53846" y2="81584"/>
                        <a14:foregroundMark x1="15385" y1="70891" x2="14423" y2="94257"/>
                        <a14:foregroundMark x1="9295" y1="22772" x2="9295" y2="22772"/>
                        <a14:foregroundMark x1="9295" y1="22772" x2="6090" y2="4752"/>
                        <a14:backgroundMark x1="7051" y1="44554" x2="7051" y2="4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370436" y="1341825"/>
            <a:ext cx="3644716" cy="53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4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45548" y="2029454"/>
            <a:ext cx="6707170" cy="2939547"/>
          </a:xfrm>
        </p:spPr>
        <p:txBody>
          <a:bodyPr/>
          <a:lstStyle/>
          <a:p>
            <a:r>
              <a:rPr lang="en-US" sz="4300" dirty="0" smtClean="0">
                <a:solidFill>
                  <a:schemeClr val="tx1"/>
                </a:solidFill>
                <a:latin typeface="Arial"/>
                <a:cs typeface="Arial"/>
              </a:rPr>
              <a:t>Question one: How many of you </a:t>
            </a:r>
            <a:r>
              <a:rPr lang="en-US" sz="4300" dirty="0" smtClean="0">
                <a:solidFill>
                  <a:srgbClr val="595959"/>
                </a:solidFill>
                <a:latin typeface="Arial"/>
                <a:cs typeface="Arial"/>
              </a:rPr>
              <a:t>currently use </a:t>
            </a:r>
            <a:r>
              <a:rPr lang="en-US" sz="4300" dirty="0" err="1" smtClean="0">
                <a:solidFill>
                  <a:schemeClr val="tx1"/>
                </a:solidFill>
                <a:latin typeface="Arial"/>
                <a:cs typeface="Arial"/>
              </a:rPr>
              <a:t>Holganix</a:t>
            </a:r>
            <a:r>
              <a:rPr lang="en-US" sz="4300" dirty="0" smtClean="0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US" sz="4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853871" y="1087287"/>
            <a:ext cx="1014587" cy="325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6000" b="0" i="0" kern="1200">
                <a:solidFill>
                  <a:schemeClr val="bg1"/>
                </a:solidFill>
                <a:latin typeface="Franklin Gothic Book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Microsoft Sans Serif"/>
                <a:cs typeface="Microsoft Sans Serif"/>
              </a:rPr>
              <a:t>“</a:t>
            </a:r>
            <a:endParaRPr lang="en-US" sz="18000" b="1" dirty="0">
              <a:solidFill>
                <a:schemeClr val="bg1">
                  <a:lumMod val="65000"/>
                  <a:lumOff val="35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 rot="10800000">
            <a:off x="4321861" y="3534916"/>
            <a:ext cx="1080599" cy="1579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6000" b="0" i="0" kern="1200">
                <a:solidFill>
                  <a:schemeClr val="bg1"/>
                </a:solidFill>
                <a:latin typeface="Franklin Gothic Book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 b="1" dirty="0" smtClean="0">
                <a:solidFill>
                  <a:srgbClr val="595959"/>
                </a:solidFill>
                <a:latin typeface="Microsoft Sans Serif"/>
                <a:cs typeface="Microsoft Sans Serif"/>
              </a:rPr>
              <a:t>“</a:t>
            </a:r>
            <a:endParaRPr lang="en-US" sz="18000" b="1" dirty="0">
              <a:solidFill>
                <a:srgbClr val="595959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26413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45548" y="2029454"/>
            <a:ext cx="6707170" cy="2939547"/>
          </a:xfrm>
        </p:spPr>
        <p:txBody>
          <a:bodyPr/>
          <a:lstStyle/>
          <a:p>
            <a:r>
              <a:rPr lang="en-US" sz="4300" dirty="0" smtClean="0">
                <a:solidFill>
                  <a:schemeClr val="tx1"/>
                </a:solidFill>
                <a:latin typeface="Arial"/>
                <a:cs typeface="Arial"/>
              </a:rPr>
              <a:t>Question two: How many of you </a:t>
            </a:r>
            <a:r>
              <a:rPr lang="en-US" sz="4300" dirty="0" smtClean="0">
                <a:solidFill>
                  <a:srgbClr val="FFD628"/>
                </a:solidFill>
                <a:latin typeface="Arial"/>
                <a:cs typeface="Arial"/>
              </a:rPr>
              <a:t>currently use </a:t>
            </a:r>
            <a:r>
              <a:rPr lang="en-US" sz="4300" dirty="0" err="1" smtClean="0">
                <a:solidFill>
                  <a:schemeClr val="tx1"/>
                </a:solidFill>
                <a:latin typeface="Arial"/>
                <a:cs typeface="Arial"/>
              </a:rPr>
              <a:t>Holganix</a:t>
            </a:r>
            <a:r>
              <a:rPr lang="en-US" sz="4300" dirty="0" smtClean="0">
                <a:solidFill>
                  <a:schemeClr val="tx1"/>
                </a:solidFill>
                <a:latin typeface="Arial"/>
                <a:cs typeface="Arial"/>
              </a:rPr>
              <a:t> Granular?</a:t>
            </a:r>
            <a:endParaRPr lang="en-US" sz="4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853871" y="1087287"/>
            <a:ext cx="1014587" cy="325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6000" b="0" i="0" kern="1200">
                <a:solidFill>
                  <a:schemeClr val="bg1"/>
                </a:solidFill>
                <a:latin typeface="Franklin Gothic Book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 b="1" dirty="0" smtClean="0">
                <a:solidFill>
                  <a:srgbClr val="FFD628"/>
                </a:solidFill>
                <a:latin typeface="Microsoft Sans Serif"/>
                <a:cs typeface="Microsoft Sans Serif"/>
              </a:rPr>
              <a:t>“</a:t>
            </a:r>
            <a:endParaRPr lang="en-US" sz="18000" b="1" dirty="0">
              <a:solidFill>
                <a:srgbClr val="FFD628"/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 rot="10800000">
            <a:off x="6349878" y="3628028"/>
            <a:ext cx="1080599" cy="1579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6000" b="0" i="0" kern="1200">
                <a:solidFill>
                  <a:schemeClr val="bg1"/>
                </a:solidFill>
                <a:latin typeface="Franklin Gothic Book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/>
              <a:buNone/>
              <a:defRPr sz="24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E5425D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Baskerville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0" b="1" dirty="0" smtClean="0">
                <a:solidFill>
                  <a:srgbClr val="FFD628"/>
                </a:solidFill>
                <a:latin typeface="Microsoft Sans Serif"/>
                <a:cs typeface="Microsoft Sans Serif"/>
              </a:rPr>
              <a:t>“</a:t>
            </a:r>
            <a:endParaRPr lang="en-US" sz="18000" b="1" dirty="0">
              <a:solidFill>
                <a:srgbClr val="FFD628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04410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ands ear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995" y="-57390"/>
            <a:ext cx="11822834" cy="708757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3043" y="1319381"/>
            <a:ext cx="2962135" cy="3029144"/>
          </a:xfrm>
          <a:prstGeom prst="ellipse">
            <a:avLst/>
          </a:prstGeom>
          <a:solidFill>
            <a:srgbClr val="000000">
              <a:alpha val="2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-534722" y="2781761"/>
            <a:ext cx="4332760" cy="816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 smtClean="0">
                <a:solidFill>
                  <a:srgbClr val="FFFFFF"/>
                </a:solidFill>
                <a:latin typeface="Arial"/>
                <a:cs typeface="Arial"/>
              </a:rPr>
              <a:t>Holganix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1372" y="1238501"/>
            <a:ext cx="3176715" cy="3218973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11173" y="-57390"/>
            <a:ext cx="0" cy="127540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36299" y="4436987"/>
            <a:ext cx="0" cy="1799963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15468" y="2010761"/>
            <a:ext cx="2542735" cy="8163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i="1" dirty="0" smtClean="0">
                <a:solidFill>
                  <a:srgbClr val="FFFFFF"/>
                </a:solidFill>
                <a:latin typeface="Baskerville"/>
                <a:cs typeface="Baskerville"/>
              </a:rPr>
              <a:t>What is </a:t>
            </a:r>
            <a:endParaRPr lang="en-US" sz="4400" b="0" i="1" dirty="0">
              <a:solidFill>
                <a:srgbClr val="FFFFFF"/>
              </a:solidFill>
              <a:latin typeface="Baskerville"/>
              <a:cs typeface="Baskervil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588" y="6505104"/>
            <a:ext cx="9163589" cy="371073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9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10244</TotalTime>
  <Words>1038</Words>
  <Application>Microsoft Macintosh PowerPoint</Application>
  <PresentationFormat>On-screen Show (4:3)</PresentationFormat>
  <Paragraphs>304</Paragraphs>
  <Slides>40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 Black </vt:lpstr>
      <vt:lpstr>Everything you need to know about Healthy Grow Infused with Holganix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PowerPoint Presentation</vt:lpstr>
      <vt:lpstr>PowerPoint Presentation</vt:lpstr>
      <vt:lpstr>Everything you need to know about Holganix Granular with Healthy Grow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Kaity</dc:creator>
  <cp:lastModifiedBy>Kaity</cp:lastModifiedBy>
  <cp:revision>127</cp:revision>
  <cp:lastPrinted>2015-04-21T13:23:45Z</cp:lastPrinted>
  <dcterms:created xsi:type="dcterms:W3CDTF">2015-03-19T19:52:59Z</dcterms:created>
  <dcterms:modified xsi:type="dcterms:W3CDTF">2015-04-22T16:56:04Z</dcterms:modified>
</cp:coreProperties>
</file>